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8" r:id="rId4"/>
    <p:sldId id="283" r:id="rId5"/>
    <p:sldId id="284" r:id="rId6"/>
    <p:sldId id="285" r:id="rId7"/>
    <p:sldId id="279" r:id="rId8"/>
    <p:sldId id="280" r:id="rId9"/>
    <p:sldId id="286" r:id="rId10"/>
    <p:sldId id="259" r:id="rId11"/>
    <p:sldId id="272" r:id="rId12"/>
    <p:sldId id="273" r:id="rId13"/>
    <p:sldId id="260" r:id="rId14"/>
    <p:sldId id="266" r:id="rId15"/>
    <p:sldId id="261" r:id="rId16"/>
    <p:sldId id="262" r:id="rId17"/>
    <p:sldId id="274" r:id="rId18"/>
    <p:sldId id="275" r:id="rId19"/>
    <p:sldId id="267" r:id="rId20"/>
    <p:sldId id="268" r:id="rId21"/>
    <p:sldId id="287" r:id="rId22"/>
    <p:sldId id="282" r:id="rId23"/>
    <p:sldId id="269" r:id="rId24"/>
    <p:sldId id="27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1164"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CF05635-F903-4E9C-9C08-DA339ADA0789}"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A99902EB-A781-461A-9CD7-5C7B53FCD3B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05635-F903-4E9C-9C08-DA339ADA0789}"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902EB-A781-461A-9CD7-5C7B53FCD3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05635-F903-4E9C-9C08-DA339ADA0789}"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902EB-A781-461A-9CD7-5C7B53FCD3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CF05635-F903-4E9C-9C08-DA339ADA0789}"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902EB-A781-461A-9CD7-5C7B53FCD3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CF05635-F903-4E9C-9C08-DA339ADA0789}"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902EB-A781-461A-9CD7-5C7B53FCD3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CF05635-F903-4E9C-9C08-DA339ADA0789}"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902EB-A781-461A-9CD7-5C7B53FCD3BE}"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8CF05635-F903-4E9C-9C08-DA339ADA0789}" type="datetimeFigureOut">
              <a:rPr lang="en-US" smtClean="0"/>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9902EB-A781-461A-9CD7-5C7B53FCD3BE}"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8CF05635-F903-4E9C-9C08-DA339ADA0789}" type="datetimeFigureOut">
              <a:rPr lang="en-US" smtClean="0"/>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9902EB-A781-461A-9CD7-5C7B53FCD3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CF05635-F903-4E9C-9C08-DA339ADA0789}" type="datetimeFigureOut">
              <a:rPr lang="en-US" smtClean="0"/>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9902EB-A781-461A-9CD7-5C7B53FCD3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CF05635-F903-4E9C-9C08-DA339ADA0789}"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902EB-A781-461A-9CD7-5C7B53FCD3BE}"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CF05635-F903-4E9C-9C08-DA339ADA0789}"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902EB-A781-461A-9CD7-5C7B53FCD3BE}"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8CF05635-F903-4E9C-9C08-DA339ADA0789}" type="datetimeFigureOut">
              <a:rPr lang="en-US" smtClean="0"/>
              <a:t>9/15/2016</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A99902EB-A781-461A-9CD7-5C7B53FCD3B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4572000" y="1676400"/>
            <a:ext cx="3886200" cy="1524000"/>
          </a:xfrm>
        </p:spPr>
        <p:txBody>
          <a:bodyPr/>
          <a:lstStyle/>
          <a:p>
            <a:endParaRPr lang="en-US"/>
          </a:p>
        </p:txBody>
      </p:sp>
      <p:sp>
        <p:nvSpPr>
          <p:cNvPr id="10" name="Subtitle 2"/>
          <p:cNvSpPr>
            <a:spLocks noGrp="1"/>
          </p:cNvSpPr>
          <p:nvPr>
            <p:ph type="subTitle" idx="1"/>
          </p:nvPr>
        </p:nvSpPr>
        <p:spPr>
          <a:xfrm>
            <a:off x="4572000" y="3203574"/>
            <a:ext cx="3886200" cy="1825625"/>
          </a:xfrm>
        </p:spPr>
        <p:txBody>
          <a:bodyPr/>
          <a:lstStyle/>
          <a:p>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4572000" cy="36576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5048" y="0"/>
            <a:ext cx="4568952" cy="36576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648455"/>
            <a:ext cx="4559807" cy="320954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57600"/>
            <a:ext cx="4572000" cy="3229319"/>
          </a:xfrm>
          <a:prstGeom prst="rect">
            <a:avLst/>
          </a:prstGeom>
        </p:spPr>
      </p:pic>
      <p:sp>
        <p:nvSpPr>
          <p:cNvPr id="15" name="Rectangle 14"/>
          <p:cNvSpPr/>
          <p:nvPr/>
        </p:nvSpPr>
        <p:spPr>
          <a:xfrm>
            <a:off x="879348" y="2165628"/>
            <a:ext cx="7391400" cy="1415772"/>
          </a:xfrm>
          <a:prstGeom prst="rect">
            <a:avLst/>
          </a:prstGeom>
          <a:noFill/>
        </p:spPr>
        <p:txBody>
          <a:bodyPr wrap="square" lIns="91440" tIns="45720" rIns="91440" bIns="45720">
            <a:spAutoFit/>
          </a:bodyPr>
          <a:lstStyle/>
          <a:p>
            <a:pPr algn="ctr"/>
            <a:r>
              <a:rPr lang="en-US" sz="8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Cattle </a:t>
            </a:r>
            <a:r>
              <a:rPr lang="en-US" sz="8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Breeds</a:t>
            </a:r>
            <a:endParaRPr lang="en-US" sz="8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427909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76200"/>
            <a:ext cx="7772400" cy="1143000"/>
          </a:xfrm>
        </p:spPr>
        <p:txBody>
          <a:bodyPr>
            <a:normAutofit/>
          </a:bodyPr>
          <a:lstStyle/>
          <a:p>
            <a:pPr algn="ctr"/>
            <a:r>
              <a:rPr lang="en-US" sz="4800" dirty="0" smtClean="0"/>
              <a:t>Brown Swiss</a:t>
            </a:r>
            <a:endParaRPr lang="en-US" sz="4800" dirty="0"/>
          </a:p>
        </p:txBody>
      </p:sp>
      <p:pic>
        <p:nvPicPr>
          <p:cNvPr id="6" name="Content Placeholder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343400" y="1600200"/>
            <a:ext cx="4572000" cy="3108960"/>
          </a:xfrm>
        </p:spPr>
      </p:pic>
      <p:sp>
        <p:nvSpPr>
          <p:cNvPr id="7" name="Text Placeholder 6"/>
          <p:cNvSpPr>
            <a:spLocks noGrp="1"/>
          </p:cNvSpPr>
          <p:nvPr>
            <p:ph sz="quarter" idx="14"/>
          </p:nvPr>
        </p:nvSpPr>
        <p:spPr>
          <a:xfrm>
            <a:off x="76200" y="1524000"/>
            <a:ext cx="3962400" cy="3877056"/>
          </a:xfrm>
        </p:spPr>
        <p:txBody>
          <a:bodyPr>
            <a:normAutofit/>
          </a:bodyPr>
          <a:lstStyle/>
          <a:p>
            <a:pPr marL="285750" indent="-285750">
              <a:buFont typeface="Arial" pitchFamily="34" charset="0"/>
              <a:buChar char="•"/>
            </a:pPr>
            <a:r>
              <a:rPr lang="en-US" sz="2800" dirty="0"/>
              <a:t>Originated </a:t>
            </a:r>
            <a:r>
              <a:rPr lang="en-US" sz="2800" dirty="0" smtClean="0"/>
              <a:t>in Switzerland</a:t>
            </a:r>
          </a:p>
          <a:p>
            <a:pPr marL="285750" indent="-285750">
              <a:buFont typeface="Arial" pitchFamily="34" charset="0"/>
              <a:buChar char="•"/>
            </a:pPr>
            <a:r>
              <a:rPr lang="en-US" sz="2800" dirty="0" smtClean="0"/>
              <a:t>Large docile breed</a:t>
            </a:r>
          </a:p>
          <a:p>
            <a:pPr marL="285750" indent="-285750">
              <a:buFont typeface="Arial" pitchFamily="34" charset="0"/>
              <a:buChar char="•"/>
            </a:pPr>
            <a:r>
              <a:rPr lang="en-US" sz="2800" dirty="0" smtClean="0"/>
              <a:t>Hair is brown of various shades</a:t>
            </a:r>
          </a:p>
          <a:p>
            <a:pPr marL="285750" indent="-285750">
              <a:buFont typeface="Arial" pitchFamily="34" charset="0"/>
              <a:buChar char="•"/>
            </a:pPr>
            <a:r>
              <a:rPr lang="en-US" sz="2800" dirty="0" smtClean="0"/>
              <a:t>Average lactation 305 days of 16,135 lbs. of milk</a:t>
            </a:r>
          </a:p>
          <a:p>
            <a:pPr marL="285750" indent="-285750">
              <a:buFont typeface="Arial" pitchFamily="34" charset="0"/>
              <a:buChar char="•"/>
            </a:pPr>
            <a:endParaRPr lang="en-US" dirty="0"/>
          </a:p>
        </p:txBody>
      </p:sp>
    </p:spTree>
    <p:extLst>
      <p:ext uri="{BB962C8B-B14F-4D97-AF65-F5344CB8AC3E}">
        <p14:creationId xmlns:p14="http://schemas.microsoft.com/office/powerpoint/2010/main" val="80405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27709"/>
            <a:ext cx="7772400" cy="1143000"/>
          </a:xfrm>
        </p:spPr>
        <p:txBody>
          <a:bodyPr>
            <a:normAutofit/>
          </a:bodyPr>
          <a:lstStyle/>
          <a:p>
            <a:pPr algn="ctr"/>
            <a:r>
              <a:rPr lang="en-US" sz="4800" dirty="0" smtClean="0"/>
              <a:t>Charolais</a:t>
            </a:r>
            <a:endParaRPr lang="en-US" sz="4800" dirty="0"/>
          </a:p>
        </p:txBody>
      </p:sp>
      <p:pic>
        <p:nvPicPr>
          <p:cNvPr id="6"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191000" y="1524000"/>
            <a:ext cx="4671187" cy="2809385"/>
          </a:xfrm>
        </p:spPr>
      </p:pic>
      <p:sp>
        <p:nvSpPr>
          <p:cNvPr id="7" name="Text Placeholder 3"/>
          <p:cNvSpPr>
            <a:spLocks noGrp="1"/>
          </p:cNvSpPr>
          <p:nvPr>
            <p:ph sz="quarter" idx="14"/>
          </p:nvPr>
        </p:nvSpPr>
        <p:spPr>
          <a:xfrm>
            <a:off x="152400" y="1371600"/>
            <a:ext cx="3886200" cy="3877056"/>
          </a:xfrm>
        </p:spPr>
        <p:txBody>
          <a:bodyPr>
            <a:noAutofit/>
          </a:bodyPr>
          <a:lstStyle/>
          <a:p>
            <a:pPr marL="285750" indent="-285750">
              <a:buFont typeface="Arial" pitchFamily="34" charset="0"/>
              <a:buChar char="•"/>
            </a:pPr>
            <a:r>
              <a:rPr lang="en-US" sz="2800" dirty="0"/>
              <a:t>Originated in </a:t>
            </a:r>
            <a:r>
              <a:rPr lang="en-US" sz="2800" dirty="0" smtClean="0"/>
              <a:t>France</a:t>
            </a:r>
          </a:p>
          <a:p>
            <a:pPr marL="285750" indent="-285750">
              <a:buFont typeface="Arial" pitchFamily="34" charset="0"/>
              <a:buChar char="•"/>
            </a:pPr>
            <a:r>
              <a:rPr lang="en-US" sz="2800" dirty="0" smtClean="0"/>
              <a:t>White, off-white to cream coloration</a:t>
            </a:r>
          </a:p>
          <a:p>
            <a:pPr marL="285750" indent="-285750">
              <a:buFont typeface="Arial" pitchFamily="34" charset="0"/>
              <a:buChar char="•"/>
            </a:pPr>
            <a:r>
              <a:rPr lang="en-US" sz="2800" dirty="0" smtClean="0"/>
              <a:t>Produce lean, muscular carcasses</a:t>
            </a:r>
          </a:p>
          <a:p>
            <a:pPr marL="285750" indent="-285750">
              <a:buFont typeface="Arial" pitchFamily="34" charset="0"/>
              <a:buChar char="•"/>
            </a:pPr>
            <a:r>
              <a:rPr lang="en-US" sz="2800" dirty="0" smtClean="0"/>
              <a:t>Below average maternally</a:t>
            </a:r>
            <a:endParaRPr lang="en-US" sz="2800" dirty="0"/>
          </a:p>
        </p:txBody>
      </p:sp>
    </p:spTree>
    <p:extLst>
      <p:ext uri="{BB962C8B-B14F-4D97-AF65-F5344CB8AC3E}">
        <p14:creationId xmlns:p14="http://schemas.microsoft.com/office/powerpoint/2010/main" val="610760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76200"/>
            <a:ext cx="7772400" cy="1143000"/>
          </a:xfrm>
        </p:spPr>
        <p:txBody>
          <a:bodyPr>
            <a:normAutofit/>
          </a:bodyPr>
          <a:lstStyle/>
          <a:p>
            <a:pPr algn="ctr"/>
            <a:r>
              <a:rPr lang="en-US" sz="4800" dirty="0" smtClean="0"/>
              <a:t>Gelbvieh</a:t>
            </a:r>
            <a:endParaRPr lang="en-US" sz="4800" dirty="0"/>
          </a:p>
        </p:txBody>
      </p:sp>
      <p:pic>
        <p:nvPicPr>
          <p:cNvPr id="6"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95800" y="1676400"/>
            <a:ext cx="4305300" cy="2870200"/>
          </a:xfrm>
        </p:spPr>
      </p:pic>
      <p:sp>
        <p:nvSpPr>
          <p:cNvPr id="7" name="Text Placeholder 3"/>
          <p:cNvSpPr>
            <a:spLocks noGrp="1"/>
          </p:cNvSpPr>
          <p:nvPr>
            <p:ph sz="quarter" idx="14"/>
          </p:nvPr>
        </p:nvSpPr>
        <p:spPr>
          <a:xfrm>
            <a:off x="152400" y="1524000"/>
            <a:ext cx="3810000" cy="3877056"/>
          </a:xfrm>
        </p:spPr>
        <p:txBody>
          <a:bodyPr>
            <a:noAutofit/>
          </a:bodyPr>
          <a:lstStyle/>
          <a:p>
            <a:pPr marL="285750" indent="-285750">
              <a:buFont typeface="Arial" pitchFamily="34" charset="0"/>
              <a:buChar char="•"/>
            </a:pPr>
            <a:r>
              <a:rPr lang="en-US" sz="2800" dirty="0"/>
              <a:t>Originated in </a:t>
            </a:r>
            <a:r>
              <a:rPr lang="en-US" sz="2800" dirty="0" smtClean="0"/>
              <a:t>Germany</a:t>
            </a:r>
          </a:p>
          <a:p>
            <a:pPr marL="285750" indent="-285750">
              <a:buFont typeface="Arial" pitchFamily="34" charset="0"/>
              <a:buChar char="•"/>
            </a:pPr>
            <a:r>
              <a:rPr lang="en-US" sz="2800" dirty="0" smtClean="0"/>
              <a:t>Reddish gold to russet colored hair</a:t>
            </a:r>
          </a:p>
          <a:p>
            <a:pPr marL="285750" indent="-285750">
              <a:buFont typeface="Arial" pitchFamily="34" charset="0"/>
              <a:buChar char="•"/>
            </a:pPr>
            <a:r>
              <a:rPr lang="en-US" sz="2800" dirty="0" smtClean="0"/>
              <a:t>Resulted from government controlled breeding program (W. Germany)</a:t>
            </a:r>
          </a:p>
          <a:p>
            <a:pPr marL="285750" indent="-285750">
              <a:buFont typeface="Arial" pitchFamily="34" charset="0"/>
              <a:buChar char="•"/>
            </a:pPr>
            <a:r>
              <a:rPr lang="en-US" sz="2800" dirty="0" smtClean="0"/>
              <a:t>Dual purpose breed</a:t>
            </a:r>
            <a:endParaRPr lang="en-US" sz="2800" dirty="0"/>
          </a:p>
        </p:txBody>
      </p:sp>
    </p:spTree>
    <p:extLst>
      <p:ext uri="{BB962C8B-B14F-4D97-AF65-F5344CB8AC3E}">
        <p14:creationId xmlns:p14="http://schemas.microsoft.com/office/powerpoint/2010/main" val="3908926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600" y="152400"/>
            <a:ext cx="7772400" cy="1143000"/>
          </a:xfrm>
        </p:spPr>
        <p:txBody>
          <a:bodyPr>
            <a:normAutofit/>
          </a:bodyPr>
          <a:lstStyle/>
          <a:p>
            <a:pPr algn="ctr"/>
            <a:r>
              <a:rPr lang="en-US" sz="4800" dirty="0" smtClean="0"/>
              <a:t>Guernsey</a:t>
            </a:r>
            <a:endParaRPr lang="en-US" sz="4800"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9600" y="1524000"/>
            <a:ext cx="4457700" cy="3075813"/>
          </a:xfrm>
        </p:spPr>
      </p:pic>
      <p:sp>
        <p:nvSpPr>
          <p:cNvPr id="7" name="Text Placeholder 4"/>
          <p:cNvSpPr>
            <a:spLocks noGrp="1"/>
          </p:cNvSpPr>
          <p:nvPr>
            <p:ph sz="quarter" idx="14"/>
          </p:nvPr>
        </p:nvSpPr>
        <p:spPr>
          <a:xfrm>
            <a:off x="152400" y="1295400"/>
            <a:ext cx="4038600" cy="3877056"/>
          </a:xfrm>
        </p:spPr>
        <p:txBody>
          <a:bodyPr>
            <a:noAutofit/>
          </a:bodyPr>
          <a:lstStyle/>
          <a:p>
            <a:pPr marL="285750" indent="-285750">
              <a:buFont typeface="Arial" pitchFamily="34" charset="0"/>
              <a:buChar char="•"/>
            </a:pPr>
            <a:r>
              <a:rPr lang="en-US" sz="2800" dirty="0"/>
              <a:t>Originated </a:t>
            </a:r>
            <a:r>
              <a:rPr lang="en-US" sz="2800" dirty="0" smtClean="0"/>
              <a:t>on the Isle of Guernsey</a:t>
            </a:r>
          </a:p>
          <a:p>
            <a:pPr marL="285750" indent="-285750">
              <a:buFont typeface="Arial" pitchFamily="34" charset="0"/>
              <a:buChar char="•"/>
            </a:pPr>
            <a:r>
              <a:rPr lang="en-US" sz="2800" dirty="0" smtClean="0"/>
              <a:t>Medium size breed know for gentle nature</a:t>
            </a:r>
          </a:p>
          <a:p>
            <a:pPr marL="285750" indent="-285750">
              <a:buFont typeface="Arial" pitchFamily="34" charset="0"/>
              <a:buChar char="•"/>
            </a:pPr>
            <a:r>
              <a:rPr lang="en-US" sz="2800" dirty="0" smtClean="0"/>
              <a:t>Various shades of fawn with white markings and a white switch</a:t>
            </a:r>
          </a:p>
          <a:p>
            <a:pPr marL="285750" indent="-285750">
              <a:buFont typeface="Arial" pitchFamily="34" charset="0"/>
              <a:buChar char="•"/>
            </a:pPr>
            <a:r>
              <a:rPr lang="en-US" sz="2800" dirty="0" smtClean="0"/>
              <a:t>Average lactation 305 days of 13, 109</a:t>
            </a:r>
            <a:endParaRPr lang="en-US" sz="2800" dirty="0"/>
          </a:p>
        </p:txBody>
      </p:sp>
    </p:spTree>
    <p:extLst>
      <p:ext uri="{BB962C8B-B14F-4D97-AF65-F5344CB8AC3E}">
        <p14:creationId xmlns:p14="http://schemas.microsoft.com/office/powerpoint/2010/main" val="4074536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6927"/>
            <a:ext cx="7772400" cy="1143000"/>
          </a:xfrm>
        </p:spPr>
        <p:txBody>
          <a:bodyPr>
            <a:normAutofit/>
          </a:bodyPr>
          <a:lstStyle/>
          <a:p>
            <a:pPr algn="ctr"/>
            <a:r>
              <a:rPr lang="en-US" sz="4800" dirty="0" smtClean="0"/>
              <a:t>Hereford</a:t>
            </a:r>
            <a:endParaRPr lang="en-US" sz="4800" dirty="0"/>
          </a:p>
        </p:txBody>
      </p:sp>
      <p:pic>
        <p:nvPicPr>
          <p:cNvPr id="6"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0" y="1524000"/>
            <a:ext cx="4367748" cy="3280664"/>
          </a:xfrm>
        </p:spPr>
      </p:pic>
      <p:sp>
        <p:nvSpPr>
          <p:cNvPr id="7" name="Text Placeholder 3"/>
          <p:cNvSpPr>
            <a:spLocks noGrp="1"/>
          </p:cNvSpPr>
          <p:nvPr>
            <p:ph sz="quarter" idx="14"/>
          </p:nvPr>
        </p:nvSpPr>
        <p:spPr>
          <a:xfrm>
            <a:off x="152400" y="1524000"/>
            <a:ext cx="4419600" cy="3877056"/>
          </a:xfrm>
        </p:spPr>
        <p:txBody>
          <a:bodyPr>
            <a:normAutofit/>
          </a:bodyPr>
          <a:lstStyle/>
          <a:p>
            <a:pPr indent="-342900">
              <a:buFont typeface="Arial" pitchFamily="34" charset="0"/>
              <a:buChar char="•"/>
            </a:pPr>
            <a:r>
              <a:rPr lang="en-US" sz="2800" dirty="0"/>
              <a:t>Originated in </a:t>
            </a:r>
            <a:r>
              <a:rPr lang="en-US" sz="2800" dirty="0" smtClean="0"/>
              <a:t>England</a:t>
            </a:r>
          </a:p>
          <a:p>
            <a:pPr marL="342900" indent="-342900">
              <a:buFont typeface="Arial" pitchFamily="34" charset="0"/>
              <a:buChar char="•"/>
            </a:pPr>
            <a:r>
              <a:rPr lang="en-US" sz="2800" dirty="0" smtClean="0"/>
              <a:t>Red and white, also white on underline, legs, switch etc.</a:t>
            </a:r>
          </a:p>
          <a:p>
            <a:pPr marL="342900" indent="-342900">
              <a:buFont typeface="Arial" pitchFamily="34" charset="0"/>
              <a:buChar char="•"/>
            </a:pPr>
            <a:r>
              <a:rPr lang="en-US" sz="2800" dirty="0" smtClean="0"/>
              <a:t>Found in all 50 states</a:t>
            </a:r>
            <a:endParaRPr lang="en-US" sz="2800" dirty="0"/>
          </a:p>
        </p:txBody>
      </p:sp>
    </p:spTree>
    <p:extLst>
      <p:ext uri="{BB962C8B-B14F-4D97-AF65-F5344CB8AC3E}">
        <p14:creationId xmlns:p14="http://schemas.microsoft.com/office/powerpoint/2010/main" val="1092440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27709"/>
            <a:ext cx="7772400" cy="1143000"/>
          </a:xfrm>
        </p:spPr>
        <p:txBody>
          <a:bodyPr>
            <a:normAutofit/>
          </a:bodyPr>
          <a:lstStyle/>
          <a:p>
            <a:pPr algn="ctr"/>
            <a:r>
              <a:rPr lang="en-US" sz="4800" dirty="0" smtClean="0"/>
              <a:t>Holstein</a:t>
            </a:r>
            <a:endParaRPr lang="en-US" sz="4800" dirty="0"/>
          </a:p>
        </p:txBody>
      </p:sp>
      <p:pic>
        <p:nvPicPr>
          <p:cNvPr id="6"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343400" y="1524000"/>
            <a:ext cx="4637314" cy="3246120"/>
          </a:xfrm>
        </p:spPr>
      </p:pic>
      <p:sp>
        <p:nvSpPr>
          <p:cNvPr id="7" name="Text Placeholder 3"/>
          <p:cNvSpPr>
            <a:spLocks noGrp="1"/>
          </p:cNvSpPr>
          <p:nvPr>
            <p:ph sz="quarter" idx="14"/>
          </p:nvPr>
        </p:nvSpPr>
        <p:spPr>
          <a:xfrm>
            <a:off x="76200" y="1371600"/>
            <a:ext cx="4114800" cy="4191000"/>
          </a:xfrm>
        </p:spPr>
        <p:txBody>
          <a:bodyPr>
            <a:noAutofit/>
          </a:bodyPr>
          <a:lstStyle/>
          <a:p>
            <a:pPr indent="-342900">
              <a:buFont typeface="Arial" pitchFamily="34" charset="0"/>
              <a:buChar char="•"/>
            </a:pPr>
            <a:r>
              <a:rPr lang="en-US" sz="2800" dirty="0"/>
              <a:t>Originated in </a:t>
            </a:r>
            <a:r>
              <a:rPr lang="en-US" sz="2800" dirty="0" smtClean="0"/>
              <a:t>the Netherlands</a:t>
            </a:r>
          </a:p>
          <a:p>
            <a:pPr marL="342900" indent="-342900">
              <a:buFont typeface="Arial" pitchFamily="34" charset="0"/>
              <a:buChar char="•"/>
            </a:pPr>
            <a:r>
              <a:rPr lang="en-US" sz="2800" dirty="0" smtClean="0"/>
              <a:t>Dominant breed of dairy cattle</a:t>
            </a:r>
          </a:p>
          <a:p>
            <a:pPr marL="342900" indent="-342900">
              <a:buFont typeface="Arial" pitchFamily="34" charset="0"/>
              <a:buChar char="•"/>
            </a:pPr>
            <a:r>
              <a:rPr lang="en-US" sz="2800" dirty="0" smtClean="0"/>
              <a:t>Black and white color pattern (red and white exist)</a:t>
            </a:r>
          </a:p>
          <a:p>
            <a:pPr marL="342900" indent="-342900">
              <a:buFont typeface="Arial" pitchFamily="34" charset="0"/>
              <a:buChar char="•"/>
            </a:pPr>
            <a:r>
              <a:rPr lang="en-US" sz="2800" dirty="0" smtClean="0"/>
              <a:t>Average lactation 305 days of 20,121 lbs. of milk</a:t>
            </a:r>
            <a:endParaRPr lang="en-US" sz="2800" dirty="0"/>
          </a:p>
        </p:txBody>
      </p:sp>
    </p:spTree>
    <p:extLst>
      <p:ext uri="{BB962C8B-B14F-4D97-AF65-F5344CB8AC3E}">
        <p14:creationId xmlns:p14="http://schemas.microsoft.com/office/powerpoint/2010/main" val="437393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152400"/>
            <a:ext cx="7772400" cy="1143000"/>
          </a:xfrm>
        </p:spPr>
        <p:txBody>
          <a:bodyPr>
            <a:normAutofit/>
          </a:bodyPr>
          <a:lstStyle/>
          <a:p>
            <a:pPr algn="ctr"/>
            <a:r>
              <a:rPr lang="en-US" sz="4800" dirty="0" smtClean="0"/>
              <a:t>Jersey</a:t>
            </a:r>
            <a:endParaRPr lang="en-US" sz="4800" dirty="0"/>
          </a:p>
        </p:txBody>
      </p:sp>
      <p:pic>
        <p:nvPicPr>
          <p:cNvPr id="6"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72000" y="1676400"/>
            <a:ext cx="4358030" cy="2844667"/>
          </a:xfrm>
        </p:spPr>
      </p:pic>
      <p:sp>
        <p:nvSpPr>
          <p:cNvPr id="7" name="Text Placeholder 3"/>
          <p:cNvSpPr>
            <a:spLocks noGrp="1"/>
          </p:cNvSpPr>
          <p:nvPr>
            <p:ph sz="quarter" idx="14"/>
          </p:nvPr>
        </p:nvSpPr>
        <p:spPr>
          <a:xfrm>
            <a:off x="76200" y="1600200"/>
            <a:ext cx="4191000" cy="3877056"/>
          </a:xfrm>
        </p:spPr>
        <p:txBody>
          <a:bodyPr>
            <a:normAutofit fontScale="85000" lnSpcReduction="20000"/>
          </a:bodyPr>
          <a:lstStyle/>
          <a:p>
            <a:pPr marL="285750" indent="-285750">
              <a:buFont typeface="Arial" pitchFamily="34" charset="0"/>
              <a:buChar char="•"/>
            </a:pPr>
            <a:r>
              <a:rPr lang="en-US" sz="3600" dirty="0"/>
              <a:t>Originated </a:t>
            </a:r>
            <a:r>
              <a:rPr lang="en-US" sz="3600" dirty="0" smtClean="0"/>
              <a:t>on</a:t>
            </a:r>
            <a:r>
              <a:rPr lang="en-US" sz="3300" dirty="0" smtClean="0"/>
              <a:t> the Isle of Jersey</a:t>
            </a:r>
          </a:p>
          <a:p>
            <a:pPr marL="285750" indent="-285750">
              <a:buFont typeface="Arial" pitchFamily="34" charset="0"/>
              <a:buChar char="•"/>
            </a:pPr>
            <a:r>
              <a:rPr lang="en-US" sz="3300" dirty="0" smtClean="0"/>
              <a:t>A small, refined animal of unsurpassed femininity</a:t>
            </a:r>
          </a:p>
          <a:p>
            <a:pPr marL="285750" indent="-285750">
              <a:buFont typeface="Arial" pitchFamily="34" charset="0"/>
              <a:buChar char="•"/>
            </a:pPr>
            <a:r>
              <a:rPr lang="en-US" sz="3300" dirty="0" smtClean="0"/>
              <a:t>Vary from light tan to dark fawn with darker shading around the head and lower legs</a:t>
            </a:r>
          </a:p>
          <a:p>
            <a:pPr marL="285750" indent="-285750">
              <a:buFont typeface="Arial" pitchFamily="34" charset="0"/>
              <a:buChar char="•"/>
            </a:pPr>
            <a:r>
              <a:rPr lang="en-US" sz="3300" dirty="0" smtClean="0"/>
              <a:t>Average milk yield of 13,358</a:t>
            </a:r>
          </a:p>
          <a:p>
            <a:endParaRPr lang="en-US" dirty="0"/>
          </a:p>
        </p:txBody>
      </p:sp>
    </p:spTree>
    <p:extLst>
      <p:ext uri="{BB962C8B-B14F-4D97-AF65-F5344CB8AC3E}">
        <p14:creationId xmlns:p14="http://schemas.microsoft.com/office/powerpoint/2010/main" val="909984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76200"/>
            <a:ext cx="7772400" cy="1143000"/>
          </a:xfrm>
        </p:spPr>
        <p:txBody>
          <a:bodyPr>
            <a:normAutofit/>
          </a:bodyPr>
          <a:lstStyle/>
          <a:p>
            <a:pPr algn="ctr"/>
            <a:r>
              <a:rPr lang="en-US" sz="4800" dirty="0" smtClean="0"/>
              <a:t>Limousin</a:t>
            </a:r>
            <a:endParaRPr lang="en-US" sz="4800" dirty="0"/>
          </a:p>
        </p:txBody>
      </p:sp>
      <p:pic>
        <p:nvPicPr>
          <p:cNvPr id="6"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495800" y="1828800"/>
            <a:ext cx="4439111" cy="2772275"/>
          </a:xfrm>
        </p:spPr>
      </p:pic>
      <p:sp>
        <p:nvSpPr>
          <p:cNvPr id="7" name="Text Placeholder 3"/>
          <p:cNvSpPr>
            <a:spLocks noGrp="1"/>
          </p:cNvSpPr>
          <p:nvPr>
            <p:ph sz="quarter" idx="14"/>
          </p:nvPr>
        </p:nvSpPr>
        <p:spPr>
          <a:xfrm>
            <a:off x="152400" y="1676400"/>
            <a:ext cx="3886200" cy="3429000"/>
          </a:xfrm>
        </p:spPr>
        <p:txBody>
          <a:bodyPr>
            <a:normAutofit/>
          </a:bodyPr>
          <a:lstStyle/>
          <a:p>
            <a:pPr marL="285750" indent="-285750">
              <a:buFont typeface="Arial" pitchFamily="34" charset="0"/>
              <a:buChar char="•"/>
            </a:pPr>
            <a:r>
              <a:rPr lang="en-US" sz="2800" dirty="0"/>
              <a:t>Originated in </a:t>
            </a:r>
            <a:r>
              <a:rPr lang="en-US" sz="2800" dirty="0" smtClean="0"/>
              <a:t>France</a:t>
            </a:r>
          </a:p>
          <a:p>
            <a:pPr marL="285750" indent="-285750">
              <a:buFont typeface="Arial" pitchFamily="34" charset="0"/>
              <a:buChar char="•"/>
            </a:pPr>
            <a:r>
              <a:rPr lang="en-US" sz="2800" dirty="0" smtClean="0"/>
              <a:t>Reddish gold in color, can also be black</a:t>
            </a:r>
          </a:p>
          <a:p>
            <a:pPr marL="285750" indent="-285750">
              <a:buFont typeface="Arial" pitchFamily="34" charset="0"/>
              <a:buChar char="•"/>
            </a:pPr>
            <a:r>
              <a:rPr lang="en-US" sz="2800" dirty="0" smtClean="0"/>
              <a:t>Fastest growing breed in country (percentage increase in registrations)</a:t>
            </a:r>
            <a:endParaRPr lang="en-US" sz="2800" dirty="0"/>
          </a:p>
        </p:txBody>
      </p:sp>
    </p:spTree>
    <p:extLst>
      <p:ext uri="{BB962C8B-B14F-4D97-AF65-F5344CB8AC3E}">
        <p14:creationId xmlns:p14="http://schemas.microsoft.com/office/powerpoint/2010/main" val="303523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13855"/>
            <a:ext cx="7772400" cy="1143000"/>
          </a:xfrm>
        </p:spPr>
        <p:txBody>
          <a:bodyPr>
            <a:normAutofit/>
          </a:bodyPr>
          <a:lstStyle/>
          <a:p>
            <a:pPr algn="ctr"/>
            <a:r>
              <a:rPr lang="en-US" sz="4800" dirty="0" smtClean="0"/>
              <a:t>Maine Anjou</a:t>
            </a:r>
            <a:endParaRPr lang="en-US" sz="4800" dirty="0"/>
          </a:p>
        </p:txBody>
      </p:sp>
      <p:pic>
        <p:nvPicPr>
          <p:cNvPr id="6"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343400" y="1524000"/>
            <a:ext cx="4571554" cy="3049190"/>
          </a:xfrm>
        </p:spPr>
      </p:pic>
      <p:sp>
        <p:nvSpPr>
          <p:cNvPr id="7" name="Text Placeholder 3"/>
          <p:cNvSpPr>
            <a:spLocks noGrp="1"/>
          </p:cNvSpPr>
          <p:nvPr>
            <p:ph sz="quarter" idx="14"/>
          </p:nvPr>
        </p:nvSpPr>
        <p:spPr>
          <a:xfrm>
            <a:off x="228600" y="1371600"/>
            <a:ext cx="3810000" cy="3877056"/>
          </a:xfrm>
        </p:spPr>
        <p:txBody>
          <a:bodyPr>
            <a:normAutofit/>
          </a:bodyPr>
          <a:lstStyle/>
          <a:p>
            <a:pPr marL="285750" indent="-285750">
              <a:buFont typeface="Arial" pitchFamily="34" charset="0"/>
              <a:buChar char="•"/>
            </a:pPr>
            <a:r>
              <a:rPr lang="en-US" sz="2800" dirty="0"/>
              <a:t>Originated in </a:t>
            </a:r>
            <a:r>
              <a:rPr lang="en-US" sz="2800" dirty="0" smtClean="0"/>
              <a:t>France</a:t>
            </a:r>
          </a:p>
          <a:p>
            <a:pPr marL="285750" indent="-285750">
              <a:buFont typeface="Arial" pitchFamily="34" charset="0"/>
              <a:buChar char="•"/>
            </a:pPr>
            <a:r>
              <a:rPr lang="en-US" sz="2800" dirty="0" smtClean="0"/>
              <a:t>Deep red in color with white underline and patches, can also be black</a:t>
            </a:r>
          </a:p>
          <a:p>
            <a:pPr marL="285750" indent="-285750">
              <a:buFont typeface="Arial" pitchFamily="34" charset="0"/>
              <a:buChar char="•"/>
            </a:pPr>
            <a:r>
              <a:rPr lang="en-US" sz="2800" dirty="0" smtClean="0"/>
              <a:t>Largest continental breed in terms of weight</a:t>
            </a:r>
          </a:p>
          <a:p>
            <a:endParaRPr lang="en-US" dirty="0"/>
          </a:p>
        </p:txBody>
      </p:sp>
    </p:spTree>
    <p:extLst>
      <p:ext uri="{BB962C8B-B14F-4D97-AF65-F5344CB8AC3E}">
        <p14:creationId xmlns:p14="http://schemas.microsoft.com/office/powerpoint/2010/main" val="1656057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76200"/>
            <a:ext cx="7772400" cy="1143000"/>
          </a:xfrm>
        </p:spPr>
        <p:txBody>
          <a:bodyPr>
            <a:normAutofit/>
          </a:bodyPr>
          <a:lstStyle/>
          <a:p>
            <a:pPr algn="ctr"/>
            <a:r>
              <a:rPr lang="en-US" sz="4800" dirty="0" smtClean="0"/>
              <a:t>Polled Hereford</a:t>
            </a:r>
            <a:endParaRPr lang="en-US" sz="4800" dirty="0"/>
          </a:p>
        </p:txBody>
      </p:sp>
      <p:pic>
        <p:nvPicPr>
          <p:cNvPr id="6"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84700" y="1428750"/>
            <a:ext cx="4292600" cy="3219450"/>
          </a:xfrm>
        </p:spPr>
      </p:pic>
      <p:sp>
        <p:nvSpPr>
          <p:cNvPr id="7" name="Text Placeholder 3"/>
          <p:cNvSpPr>
            <a:spLocks noGrp="1"/>
          </p:cNvSpPr>
          <p:nvPr>
            <p:ph sz="quarter" idx="14"/>
          </p:nvPr>
        </p:nvSpPr>
        <p:spPr>
          <a:xfrm>
            <a:off x="152400" y="1371600"/>
            <a:ext cx="4038600" cy="3877056"/>
          </a:xfrm>
        </p:spPr>
        <p:txBody>
          <a:bodyPr/>
          <a:lstStyle/>
          <a:p>
            <a:pPr marL="285750" indent="-285750">
              <a:buFont typeface="Arial" pitchFamily="34" charset="0"/>
              <a:buChar char="•"/>
            </a:pPr>
            <a:r>
              <a:rPr lang="en-US" sz="2800" dirty="0" smtClean="0"/>
              <a:t>Developed in the United States</a:t>
            </a:r>
          </a:p>
          <a:p>
            <a:pPr marL="285750" indent="-285750">
              <a:buFont typeface="Arial" pitchFamily="34" charset="0"/>
              <a:buChar char="•"/>
            </a:pPr>
            <a:r>
              <a:rPr lang="en-US" sz="2800" dirty="0" smtClean="0"/>
              <a:t>Red with white face, also white on underline, legs, switch, etc.</a:t>
            </a:r>
          </a:p>
          <a:p>
            <a:pPr marL="285750" indent="-285750">
              <a:buFont typeface="Arial" pitchFamily="34" charset="0"/>
              <a:buChar char="•"/>
            </a:pPr>
            <a:r>
              <a:rPr lang="en-US" sz="2800" dirty="0" smtClean="0"/>
              <a:t>Naturally hornless</a:t>
            </a:r>
          </a:p>
          <a:p>
            <a:endParaRPr lang="en-US" dirty="0"/>
          </a:p>
        </p:txBody>
      </p:sp>
    </p:spTree>
    <p:extLst>
      <p:ext uri="{BB962C8B-B14F-4D97-AF65-F5344CB8AC3E}">
        <p14:creationId xmlns:p14="http://schemas.microsoft.com/office/powerpoint/2010/main" val="298542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85800" y="152400"/>
            <a:ext cx="7772400" cy="1143000"/>
          </a:xfrm>
        </p:spPr>
        <p:txBody>
          <a:bodyPr>
            <a:normAutofit/>
          </a:bodyPr>
          <a:lstStyle/>
          <a:p>
            <a:pPr algn="ctr"/>
            <a:r>
              <a:rPr lang="en-US" sz="4800" dirty="0" smtClean="0"/>
              <a:t>Angus</a:t>
            </a:r>
            <a:endParaRPr lang="en-US" sz="4800" dirty="0"/>
          </a:p>
        </p:txBody>
      </p:sp>
      <p:pic>
        <p:nvPicPr>
          <p:cNvPr id="6" name="Content Placeholder 8"/>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572000" y="1524000"/>
            <a:ext cx="4209791" cy="3159586"/>
          </a:xfrm>
        </p:spPr>
      </p:pic>
      <p:sp>
        <p:nvSpPr>
          <p:cNvPr id="7" name="Text Placeholder 5"/>
          <p:cNvSpPr>
            <a:spLocks noGrp="1"/>
          </p:cNvSpPr>
          <p:nvPr>
            <p:ph sz="quarter" idx="14"/>
          </p:nvPr>
        </p:nvSpPr>
        <p:spPr>
          <a:xfrm>
            <a:off x="228600" y="1447800"/>
            <a:ext cx="3962400" cy="3877056"/>
          </a:xfrm>
        </p:spPr>
        <p:txBody>
          <a:bodyPr>
            <a:normAutofit/>
          </a:bodyPr>
          <a:lstStyle/>
          <a:p>
            <a:pPr marL="285750" indent="-285750">
              <a:buFont typeface="Arial" pitchFamily="34" charset="0"/>
              <a:buChar char="•"/>
            </a:pPr>
            <a:r>
              <a:rPr lang="en-US" sz="2800" dirty="0"/>
              <a:t>Originated in </a:t>
            </a:r>
            <a:r>
              <a:rPr lang="en-US" sz="2800" dirty="0" smtClean="0"/>
              <a:t>Scotland</a:t>
            </a:r>
          </a:p>
          <a:p>
            <a:pPr marL="285750" indent="-285750">
              <a:buFont typeface="Arial" pitchFamily="34" charset="0"/>
              <a:buChar char="•"/>
            </a:pPr>
            <a:r>
              <a:rPr lang="en-US" sz="2800" dirty="0" smtClean="0"/>
              <a:t>Black, naturally polled</a:t>
            </a:r>
          </a:p>
          <a:p>
            <a:pPr marL="285750" indent="-285750">
              <a:buFont typeface="Arial" pitchFamily="34" charset="0"/>
              <a:buChar char="•"/>
            </a:pPr>
            <a:r>
              <a:rPr lang="en-US" sz="2800" dirty="0" smtClean="0"/>
              <a:t>Largest number of annual registrations in the United States</a:t>
            </a:r>
          </a:p>
        </p:txBody>
      </p:sp>
    </p:spTree>
    <p:extLst>
      <p:ext uri="{BB962C8B-B14F-4D97-AF65-F5344CB8AC3E}">
        <p14:creationId xmlns:p14="http://schemas.microsoft.com/office/powerpoint/2010/main" val="1154722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0"/>
            <a:ext cx="7772400" cy="1143000"/>
          </a:xfrm>
        </p:spPr>
        <p:txBody>
          <a:bodyPr>
            <a:normAutofit/>
          </a:bodyPr>
          <a:lstStyle/>
          <a:p>
            <a:pPr algn="ctr"/>
            <a:r>
              <a:rPr lang="en-US" sz="4800" dirty="0" smtClean="0"/>
              <a:t>Red Angus</a:t>
            </a:r>
            <a:endParaRPr lang="en-US" sz="4800" dirty="0"/>
          </a:p>
        </p:txBody>
      </p:sp>
      <p:pic>
        <p:nvPicPr>
          <p:cNvPr id="6"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95800" y="1371600"/>
            <a:ext cx="4470400" cy="3352800"/>
          </a:xfrm>
        </p:spPr>
      </p:pic>
      <p:sp>
        <p:nvSpPr>
          <p:cNvPr id="7" name="Text Placeholder 3"/>
          <p:cNvSpPr>
            <a:spLocks noGrp="1"/>
          </p:cNvSpPr>
          <p:nvPr>
            <p:ph sz="quarter" idx="14"/>
          </p:nvPr>
        </p:nvSpPr>
        <p:spPr>
          <a:xfrm>
            <a:off x="228600" y="1219200"/>
            <a:ext cx="3962400" cy="3877056"/>
          </a:xfrm>
        </p:spPr>
        <p:txBody>
          <a:bodyPr>
            <a:normAutofit/>
          </a:bodyPr>
          <a:lstStyle/>
          <a:p>
            <a:pPr marL="285750" indent="-285750">
              <a:buFont typeface="Arial" pitchFamily="34" charset="0"/>
              <a:buChar char="•"/>
            </a:pPr>
            <a:r>
              <a:rPr lang="en-US" sz="2800" dirty="0" smtClean="0"/>
              <a:t>Developed in the United States</a:t>
            </a:r>
          </a:p>
          <a:p>
            <a:pPr marL="285750" indent="-285750">
              <a:buFont typeface="Arial" pitchFamily="34" charset="0"/>
              <a:buChar char="•"/>
            </a:pPr>
            <a:r>
              <a:rPr lang="en-US" sz="2800" dirty="0" smtClean="0"/>
              <a:t>Red and naturally polled</a:t>
            </a:r>
          </a:p>
          <a:p>
            <a:pPr marL="285750" indent="-285750">
              <a:buFont typeface="Arial" pitchFamily="34" charset="0"/>
              <a:buChar char="•"/>
            </a:pPr>
            <a:r>
              <a:rPr lang="en-US" sz="2800" dirty="0" smtClean="0"/>
              <a:t>Developed from a recessive gene found in black Angus cattle</a:t>
            </a:r>
            <a:endParaRPr lang="en-US" sz="2800" dirty="0"/>
          </a:p>
        </p:txBody>
      </p:sp>
    </p:spTree>
    <p:extLst>
      <p:ext uri="{BB962C8B-B14F-4D97-AF65-F5344CB8AC3E}">
        <p14:creationId xmlns:p14="http://schemas.microsoft.com/office/powerpoint/2010/main" val="1519077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Red Brangus</a:t>
            </a:r>
            <a:endParaRPr lang="en-US" sz="6000" dirty="0"/>
          </a:p>
        </p:txBody>
      </p:sp>
      <p:sp>
        <p:nvSpPr>
          <p:cNvPr id="3" name="Content Placeholder 2"/>
          <p:cNvSpPr>
            <a:spLocks noGrp="1"/>
          </p:cNvSpPr>
          <p:nvPr>
            <p:ph sz="quarter" idx="13"/>
          </p:nvPr>
        </p:nvSpPr>
        <p:spPr/>
        <p:txBody>
          <a:bodyPr/>
          <a:lstStyle/>
          <a:p>
            <a:r>
              <a:rPr lang="en-US" sz="2800" dirty="0" smtClean="0"/>
              <a:t>Produced by mating black Angus cows and grey Brahman bulls</a:t>
            </a:r>
          </a:p>
          <a:p>
            <a:r>
              <a:rPr lang="en-US" sz="2800" dirty="0" smtClean="0"/>
              <a:t>Always red</a:t>
            </a:r>
          </a:p>
          <a:p>
            <a:endParaRPr lang="en-US" dirty="0"/>
          </a:p>
        </p:txBody>
      </p:sp>
      <p:pic>
        <p:nvPicPr>
          <p:cNvPr id="5" name="Content Placeholder 4"/>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4572000" y="1752600"/>
            <a:ext cx="4420531" cy="2937839"/>
          </a:xfrm>
        </p:spPr>
      </p:pic>
    </p:spTree>
    <p:extLst>
      <p:ext uri="{BB962C8B-B14F-4D97-AF65-F5344CB8AC3E}">
        <p14:creationId xmlns:p14="http://schemas.microsoft.com/office/powerpoint/2010/main" val="1016665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152400"/>
            <a:ext cx="7772400" cy="1143000"/>
          </a:xfrm>
        </p:spPr>
        <p:txBody>
          <a:bodyPr>
            <a:normAutofit/>
          </a:bodyPr>
          <a:lstStyle/>
          <a:p>
            <a:pPr algn="ctr"/>
            <a:r>
              <a:rPr lang="en-US" sz="4800" dirty="0" smtClean="0"/>
              <a:t>Santa Gertrudis</a:t>
            </a:r>
            <a:endParaRPr lang="en-US" sz="4800" dirty="0"/>
          </a:p>
        </p:txBody>
      </p:sp>
      <p:sp>
        <p:nvSpPr>
          <p:cNvPr id="6" name="Text Placeholder 3"/>
          <p:cNvSpPr>
            <a:spLocks noGrp="1"/>
          </p:cNvSpPr>
          <p:nvPr>
            <p:ph sz="quarter" idx="14"/>
          </p:nvPr>
        </p:nvSpPr>
        <p:spPr>
          <a:xfrm>
            <a:off x="76200" y="1447800"/>
            <a:ext cx="4419600" cy="3276600"/>
          </a:xfrm>
        </p:spPr>
        <p:txBody>
          <a:bodyPr>
            <a:normAutofit/>
          </a:bodyPr>
          <a:lstStyle/>
          <a:p>
            <a:pPr marL="285750" indent="-285750">
              <a:buFont typeface="Arial" pitchFamily="34" charset="0"/>
              <a:buChar char="•"/>
            </a:pPr>
            <a:r>
              <a:rPr lang="en-US" sz="2800" dirty="0" smtClean="0"/>
              <a:t>Developed in the United States</a:t>
            </a:r>
          </a:p>
          <a:p>
            <a:pPr marL="285750" indent="-285750">
              <a:buFont typeface="Arial" pitchFamily="34" charset="0"/>
              <a:buChar char="•"/>
            </a:pPr>
            <a:r>
              <a:rPr lang="en-US" sz="2800" dirty="0" smtClean="0"/>
              <a:t>5/8 Shorthorn and 3/8 Brahman</a:t>
            </a:r>
          </a:p>
          <a:p>
            <a:pPr marL="285750" indent="-285750">
              <a:buFont typeface="Arial" pitchFamily="34" charset="0"/>
              <a:buChar char="•"/>
            </a:pPr>
            <a:r>
              <a:rPr lang="en-US" sz="2800" dirty="0" smtClean="0"/>
              <a:t>Dark red, both horned and polled</a:t>
            </a:r>
            <a:endParaRPr lang="en-US" sz="28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1"/>
          <a:stretch/>
        </p:blipFill>
        <p:spPr bwMode="auto">
          <a:xfrm>
            <a:off x="4764024" y="1600200"/>
            <a:ext cx="406429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4047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76200"/>
            <a:ext cx="7772400" cy="1143000"/>
          </a:xfrm>
        </p:spPr>
        <p:txBody>
          <a:bodyPr>
            <a:normAutofit/>
          </a:bodyPr>
          <a:lstStyle/>
          <a:p>
            <a:pPr algn="ctr"/>
            <a:r>
              <a:rPr lang="en-US" sz="4800" dirty="0" smtClean="0"/>
              <a:t>Shorthorn</a:t>
            </a:r>
            <a:endParaRPr lang="en-US" sz="4800" dirty="0"/>
          </a:p>
        </p:txBody>
      </p:sp>
      <p:pic>
        <p:nvPicPr>
          <p:cNvPr id="6"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4343400" y="1524000"/>
            <a:ext cx="4419600" cy="2961471"/>
          </a:xfrm>
        </p:spPr>
      </p:pic>
      <p:sp>
        <p:nvSpPr>
          <p:cNvPr id="7" name="Text Placeholder 3"/>
          <p:cNvSpPr>
            <a:spLocks noGrp="1"/>
          </p:cNvSpPr>
          <p:nvPr>
            <p:ph sz="quarter" idx="14"/>
          </p:nvPr>
        </p:nvSpPr>
        <p:spPr>
          <a:xfrm>
            <a:off x="152400" y="1524000"/>
            <a:ext cx="3886200" cy="3877056"/>
          </a:xfrm>
        </p:spPr>
        <p:txBody>
          <a:bodyPr>
            <a:normAutofit/>
          </a:bodyPr>
          <a:lstStyle/>
          <a:p>
            <a:pPr marL="285750" indent="-285750">
              <a:buFont typeface="Arial" pitchFamily="34" charset="0"/>
              <a:buChar char="•"/>
            </a:pPr>
            <a:r>
              <a:rPr lang="en-US" sz="2800" dirty="0"/>
              <a:t>Originated in </a:t>
            </a:r>
            <a:r>
              <a:rPr lang="en-US" sz="2800" dirty="0" smtClean="0"/>
              <a:t>England</a:t>
            </a:r>
          </a:p>
          <a:p>
            <a:pPr marL="285750" indent="-285750">
              <a:buFont typeface="Arial" pitchFamily="34" charset="0"/>
              <a:buChar char="•"/>
            </a:pPr>
            <a:r>
              <a:rPr lang="en-US" sz="2800" dirty="0" smtClean="0"/>
              <a:t>Three main colors: red, white and roan</a:t>
            </a:r>
          </a:p>
          <a:p>
            <a:pPr marL="285750" indent="-285750">
              <a:buFont typeface="Arial" pitchFamily="34" charset="0"/>
              <a:buChar char="•"/>
            </a:pPr>
            <a:r>
              <a:rPr lang="en-US" sz="2800" dirty="0" smtClean="0"/>
              <a:t>Used for milk and meat</a:t>
            </a:r>
            <a:endParaRPr lang="en-US" sz="2800" dirty="0"/>
          </a:p>
        </p:txBody>
      </p:sp>
    </p:spTree>
    <p:extLst>
      <p:ext uri="{BB962C8B-B14F-4D97-AF65-F5344CB8AC3E}">
        <p14:creationId xmlns:p14="http://schemas.microsoft.com/office/powerpoint/2010/main" val="226894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0"/>
            <a:ext cx="7772400" cy="1143000"/>
          </a:xfrm>
        </p:spPr>
        <p:txBody>
          <a:bodyPr>
            <a:normAutofit/>
          </a:bodyPr>
          <a:lstStyle/>
          <a:p>
            <a:pPr algn="ctr"/>
            <a:r>
              <a:rPr lang="en-US" sz="4800" dirty="0" smtClean="0"/>
              <a:t>Simmental</a:t>
            </a:r>
            <a:endParaRPr lang="en-US" sz="4800" dirty="0"/>
          </a:p>
        </p:txBody>
      </p:sp>
      <p:pic>
        <p:nvPicPr>
          <p:cNvPr id="6"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9600" y="1447800"/>
            <a:ext cx="4495800" cy="3180779"/>
          </a:xfrm>
        </p:spPr>
      </p:pic>
      <p:sp>
        <p:nvSpPr>
          <p:cNvPr id="7" name="Text Placeholder 3"/>
          <p:cNvSpPr>
            <a:spLocks noGrp="1"/>
          </p:cNvSpPr>
          <p:nvPr>
            <p:ph sz="quarter" idx="14"/>
          </p:nvPr>
        </p:nvSpPr>
        <p:spPr>
          <a:xfrm>
            <a:off x="152400" y="1295400"/>
            <a:ext cx="4114800" cy="3877056"/>
          </a:xfrm>
        </p:spPr>
        <p:txBody>
          <a:bodyPr>
            <a:normAutofit/>
          </a:bodyPr>
          <a:lstStyle/>
          <a:p>
            <a:pPr marL="285750" indent="-285750">
              <a:buFont typeface="Arial" pitchFamily="34" charset="0"/>
              <a:buChar char="•"/>
            </a:pPr>
            <a:r>
              <a:rPr lang="en-US" sz="2800" dirty="0"/>
              <a:t>Originated in </a:t>
            </a:r>
            <a:r>
              <a:rPr lang="en-US" sz="2800" dirty="0" smtClean="0"/>
              <a:t>Switzerland</a:t>
            </a:r>
          </a:p>
          <a:p>
            <a:pPr marL="285750" indent="-285750">
              <a:buFont typeface="Arial" pitchFamily="34" charset="0"/>
              <a:buChar char="•"/>
            </a:pPr>
            <a:r>
              <a:rPr lang="en-US" sz="2800" dirty="0" smtClean="0"/>
              <a:t>Range in color from straw colored through light red and dark red, also black</a:t>
            </a:r>
          </a:p>
          <a:p>
            <a:pPr marL="285750" indent="-285750">
              <a:buFont typeface="Arial" pitchFamily="34" charset="0"/>
              <a:buChar char="•"/>
            </a:pPr>
            <a:r>
              <a:rPr lang="en-US" sz="2800" dirty="0" smtClean="0"/>
              <a:t>Heaviest milking continental breed</a:t>
            </a:r>
          </a:p>
        </p:txBody>
      </p:sp>
    </p:spTree>
    <p:extLst>
      <p:ext uri="{BB962C8B-B14F-4D97-AF65-F5344CB8AC3E}">
        <p14:creationId xmlns:p14="http://schemas.microsoft.com/office/powerpoint/2010/main" val="2063702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0"/>
            <a:ext cx="7772400" cy="1143000"/>
          </a:xfrm>
        </p:spPr>
        <p:txBody>
          <a:bodyPr>
            <a:normAutofit/>
          </a:bodyPr>
          <a:lstStyle/>
          <a:p>
            <a:pPr algn="ctr"/>
            <a:r>
              <a:rPr lang="en-US" sz="4800" dirty="0" smtClean="0"/>
              <a:t>Texas Longhorn</a:t>
            </a:r>
            <a:endParaRPr lang="en-US" sz="4800" dirty="0"/>
          </a:p>
        </p:txBody>
      </p:sp>
      <p:pic>
        <p:nvPicPr>
          <p:cNvPr id="6"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48200" y="1447800"/>
            <a:ext cx="4333875" cy="3006526"/>
          </a:xfrm>
        </p:spPr>
      </p:pic>
      <p:sp>
        <p:nvSpPr>
          <p:cNvPr id="7" name="Text Placeholder 3"/>
          <p:cNvSpPr>
            <a:spLocks noGrp="1"/>
          </p:cNvSpPr>
          <p:nvPr>
            <p:ph sz="quarter" idx="14"/>
          </p:nvPr>
        </p:nvSpPr>
        <p:spPr>
          <a:xfrm>
            <a:off x="152400" y="1447800"/>
            <a:ext cx="4267200" cy="3124200"/>
          </a:xfrm>
        </p:spPr>
        <p:txBody>
          <a:bodyPr/>
          <a:lstStyle/>
          <a:p>
            <a:pPr marL="342900" indent="-342900">
              <a:buFont typeface="Arial" pitchFamily="34" charset="0"/>
              <a:buChar char="•"/>
            </a:pPr>
            <a:r>
              <a:rPr lang="en-US" sz="2800" dirty="0" smtClean="0"/>
              <a:t>Developed in Texas, of Spanish origin</a:t>
            </a:r>
          </a:p>
          <a:p>
            <a:pPr marL="342900" indent="-342900">
              <a:buFont typeface="Arial" pitchFamily="34" charset="0"/>
              <a:buChar char="•"/>
            </a:pPr>
            <a:r>
              <a:rPr lang="en-US" sz="2800" dirty="0" smtClean="0"/>
              <a:t>Long, distinctive horns, many colors including speckled and spotted</a:t>
            </a:r>
          </a:p>
          <a:p>
            <a:endParaRPr lang="en-US" dirty="0"/>
          </a:p>
        </p:txBody>
      </p:sp>
    </p:spTree>
    <p:extLst>
      <p:ext uri="{BB962C8B-B14F-4D97-AF65-F5344CB8AC3E}">
        <p14:creationId xmlns:p14="http://schemas.microsoft.com/office/powerpoint/2010/main" val="46174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274638"/>
            <a:ext cx="7772400" cy="1143000"/>
          </a:xfrm>
        </p:spPr>
        <p:txBody>
          <a:bodyPr>
            <a:normAutofit/>
          </a:bodyPr>
          <a:lstStyle/>
          <a:p>
            <a:pPr algn="ctr"/>
            <a:r>
              <a:rPr lang="en-US" sz="4800" dirty="0" smtClean="0"/>
              <a:t>Ayrshire</a:t>
            </a:r>
            <a:endParaRPr lang="en-US" sz="4800" dirty="0"/>
          </a:p>
        </p:txBody>
      </p:sp>
      <p:pic>
        <p:nvPicPr>
          <p:cNvPr id="6" name="Content Placeholder 1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19600" y="1676400"/>
            <a:ext cx="4543962" cy="2734491"/>
          </a:xfrm>
        </p:spPr>
      </p:pic>
      <p:sp>
        <p:nvSpPr>
          <p:cNvPr id="7" name="Text Placeholder 7"/>
          <p:cNvSpPr>
            <a:spLocks noGrp="1"/>
          </p:cNvSpPr>
          <p:nvPr>
            <p:ph sz="quarter" idx="14"/>
          </p:nvPr>
        </p:nvSpPr>
        <p:spPr>
          <a:xfrm>
            <a:off x="152400" y="1676400"/>
            <a:ext cx="3810000" cy="3200400"/>
          </a:xfrm>
        </p:spPr>
        <p:txBody>
          <a:bodyPr>
            <a:noAutofit/>
          </a:bodyPr>
          <a:lstStyle/>
          <a:p>
            <a:pPr marL="285750" indent="-285750">
              <a:buFont typeface="Arial" pitchFamily="34" charset="0"/>
              <a:buChar char="•"/>
            </a:pPr>
            <a:r>
              <a:rPr lang="en-US" sz="2800" dirty="0" smtClean="0"/>
              <a:t>Originated in Scotland</a:t>
            </a:r>
          </a:p>
          <a:p>
            <a:pPr marL="285750" indent="-285750">
              <a:buFont typeface="Arial" pitchFamily="34" charset="0"/>
              <a:buChar char="•"/>
            </a:pPr>
            <a:r>
              <a:rPr lang="en-US" sz="2800" dirty="0" smtClean="0"/>
              <a:t>Medium sized breed</a:t>
            </a:r>
          </a:p>
          <a:p>
            <a:pPr marL="285750" indent="-285750">
              <a:buFont typeface="Arial" pitchFamily="34" charset="0"/>
              <a:buChar char="•"/>
            </a:pPr>
            <a:r>
              <a:rPr lang="en-US" sz="2800" dirty="0" smtClean="0"/>
              <a:t>Medium to dark red and white in color</a:t>
            </a:r>
          </a:p>
          <a:p>
            <a:pPr marL="285750" indent="-285750">
              <a:buFont typeface="Arial" pitchFamily="34" charset="0"/>
              <a:buChar char="•"/>
            </a:pPr>
            <a:r>
              <a:rPr lang="en-US" sz="2800" dirty="0" smtClean="0"/>
              <a:t>Average lactation 305 days of 14,534 lbs. milk</a:t>
            </a:r>
            <a:endParaRPr lang="en-US" sz="2800" dirty="0"/>
          </a:p>
        </p:txBody>
      </p:sp>
    </p:spTree>
    <p:extLst>
      <p:ext uri="{BB962C8B-B14F-4D97-AF65-F5344CB8AC3E}">
        <p14:creationId xmlns:p14="http://schemas.microsoft.com/office/powerpoint/2010/main" val="2848570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76200"/>
            <a:ext cx="7772400" cy="1143000"/>
          </a:xfrm>
        </p:spPr>
        <p:txBody>
          <a:bodyPr>
            <a:normAutofit/>
          </a:bodyPr>
          <a:lstStyle/>
          <a:p>
            <a:pPr algn="ctr"/>
            <a:r>
              <a:rPr lang="en-US" sz="4800" dirty="0" smtClean="0"/>
              <a:t>Beefmaster</a:t>
            </a:r>
            <a:endParaRPr lang="en-US" sz="4800" dirty="0"/>
          </a:p>
        </p:txBody>
      </p:sp>
      <p:sp>
        <p:nvSpPr>
          <p:cNvPr id="6" name="Text Placeholder 3"/>
          <p:cNvSpPr>
            <a:spLocks noGrp="1"/>
          </p:cNvSpPr>
          <p:nvPr>
            <p:ph sz="quarter" idx="14"/>
          </p:nvPr>
        </p:nvSpPr>
        <p:spPr>
          <a:xfrm>
            <a:off x="152400" y="1371600"/>
            <a:ext cx="4114800" cy="3429000"/>
          </a:xfrm>
        </p:spPr>
        <p:txBody>
          <a:bodyPr/>
          <a:lstStyle/>
          <a:p>
            <a:pPr marL="285750" indent="-285750">
              <a:buFont typeface="Arial" pitchFamily="34" charset="0"/>
              <a:buChar char="•"/>
            </a:pPr>
            <a:r>
              <a:rPr lang="en-US" sz="2800" dirty="0" smtClean="0"/>
              <a:t>Developed in the United States</a:t>
            </a:r>
          </a:p>
          <a:p>
            <a:pPr marL="285750" indent="-285750">
              <a:buFont typeface="Arial" pitchFamily="34" charset="0"/>
              <a:buChar char="•"/>
            </a:pPr>
            <a:r>
              <a:rPr lang="en-US" sz="2800" dirty="0" smtClean="0"/>
              <a:t>About 50% Brahman, 25% Shorthorn and 25% Hereford</a:t>
            </a:r>
          </a:p>
          <a:p>
            <a:pPr marL="285750" indent="-285750">
              <a:buFont typeface="Arial" pitchFamily="34" charset="0"/>
              <a:buChar char="•"/>
            </a:pPr>
            <a:r>
              <a:rPr lang="en-US" sz="2800" dirty="0" smtClean="0"/>
              <a:t>No set color pattern</a:t>
            </a: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4057650" cy="262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9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74638"/>
            <a:ext cx="5029200" cy="1143000"/>
          </a:xfrm>
        </p:spPr>
        <p:txBody>
          <a:bodyPr>
            <a:noAutofit/>
          </a:bodyPr>
          <a:lstStyle/>
          <a:p>
            <a:pPr algn="ctr"/>
            <a:r>
              <a:rPr lang="en-US" sz="5400" dirty="0" smtClean="0"/>
              <a:t>Belted Galloway</a:t>
            </a:r>
            <a:endParaRPr lang="en-US" sz="5400" dirty="0"/>
          </a:p>
        </p:txBody>
      </p:sp>
      <p:sp>
        <p:nvSpPr>
          <p:cNvPr id="3" name="Content Placeholder 2"/>
          <p:cNvSpPr>
            <a:spLocks noGrp="1"/>
          </p:cNvSpPr>
          <p:nvPr>
            <p:ph sz="quarter" idx="13"/>
          </p:nvPr>
        </p:nvSpPr>
        <p:spPr>
          <a:xfrm>
            <a:off x="381000" y="313944"/>
            <a:ext cx="3657600" cy="3877056"/>
          </a:xfrm>
        </p:spPr>
        <p:txBody>
          <a:bodyPr>
            <a:noAutofit/>
          </a:bodyPr>
          <a:lstStyle/>
          <a:p>
            <a:r>
              <a:rPr lang="en-US" sz="2800" dirty="0" smtClean="0"/>
              <a:t>Distinctive white belt that often varies somewhat in width and regularity, but covers most of the body from the shoulders to the hooks</a:t>
            </a:r>
          </a:p>
          <a:p>
            <a:r>
              <a:rPr lang="en-US" sz="2800" dirty="0" smtClean="0"/>
              <a:t>Black coat with white contrast, which may turn brownish in the summer</a:t>
            </a:r>
            <a:endParaRPr lang="en-US" sz="2800"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41899" y="1981200"/>
            <a:ext cx="3573985" cy="2687637"/>
          </a:xfrm>
        </p:spPr>
      </p:pic>
    </p:spTree>
    <p:extLst>
      <p:ext uri="{BB962C8B-B14F-4D97-AF65-F5344CB8AC3E}">
        <p14:creationId xmlns:p14="http://schemas.microsoft.com/office/powerpoint/2010/main" val="1118830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err="1" smtClean="0"/>
              <a:t>Braford</a:t>
            </a:r>
            <a:endParaRPr lang="en-US" sz="6000" dirty="0"/>
          </a:p>
        </p:txBody>
      </p:sp>
      <p:sp>
        <p:nvSpPr>
          <p:cNvPr id="3" name="Content Placeholder 2"/>
          <p:cNvSpPr>
            <a:spLocks noGrp="1"/>
          </p:cNvSpPr>
          <p:nvPr>
            <p:ph sz="quarter" idx="13"/>
          </p:nvPr>
        </p:nvSpPr>
        <p:spPr/>
        <p:txBody>
          <a:bodyPr>
            <a:normAutofit/>
          </a:bodyPr>
          <a:lstStyle/>
          <a:p>
            <a:r>
              <a:rPr lang="en-US" sz="2800" dirty="0" smtClean="0"/>
              <a:t>3/8 Brahman and 5/8 Hereford</a:t>
            </a:r>
          </a:p>
          <a:p>
            <a:r>
              <a:rPr lang="en-US" sz="2800" dirty="0" smtClean="0"/>
              <a:t>Superior maternal ability</a:t>
            </a:r>
          </a:p>
          <a:p>
            <a:r>
              <a:rPr lang="en-US" sz="2800" dirty="0" smtClean="0"/>
              <a:t>Red like a Herford with white underbelly, head and feet.</a:t>
            </a:r>
            <a:endParaRPr lang="en-US" sz="2800"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00600" y="2100966"/>
            <a:ext cx="3657600" cy="2748142"/>
          </a:xfrm>
        </p:spPr>
      </p:pic>
    </p:spTree>
    <p:extLst>
      <p:ext uri="{BB962C8B-B14F-4D97-AF65-F5344CB8AC3E}">
        <p14:creationId xmlns:p14="http://schemas.microsoft.com/office/powerpoint/2010/main" val="1075791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685800" y="152400"/>
            <a:ext cx="7772400" cy="1143000"/>
          </a:xfrm>
        </p:spPr>
        <p:txBody>
          <a:bodyPr>
            <a:normAutofit/>
          </a:bodyPr>
          <a:lstStyle/>
          <a:p>
            <a:pPr algn="ctr"/>
            <a:r>
              <a:rPr lang="en-US" sz="4800" dirty="0" smtClean="0"/>
              <a:t>Brahman</a:t>
            </a:r>
            <a:endParaRPr lang="en-US" sz="4800" dirty="0"/>
          </a:p>
        </p:txBody>
      </p:sp>
      <p:pic>
        <p:nvPicPr>
          <p:cNvPr id="6"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95800" y="1524000"/>
            <a:ext cx="4355123" cy="3538538"/>
          </a:xfrm>
        </p:spPr>
      </p:pic>
      <p:sp>
        <p:nvSpPr>
          <p:cNvPr id="7" name="Text Placeholder 5"/>
          <p:cNvSpPr>
            <a:spLocks noGrp="1"/>
          </p:cNvSpPr>
          <p:nvPr>
            <p:ph sz="quarter" idx="14"/>
          </p:nvPr>
        </p:nvSpPr>
        <p:spPr>
          <a:xfrm>
            <a:off x="228600" y="1447800"/>
            <a:ext cx="3962400" cy="3877056"/>
          </a:xfrm>
        </p:spPr>
        <p:txBody>
          <a:bodyPr>
            <a:normAutofit/>
          </a:bodyPr>
          <a:lstStyle/>
          <a:p>
            <a:pPr marL="285750" indent="-285750">
              <a:buFont typeface="Arial" pitchFamily="34" charset="0"/>
              <a:buChar char="•"/>
            </a:pPr>
            <a:r>
              <a:rPr lang="en-US" sz="2800" dirty="0"/>
              <a:t>Originated in </a:t>
            </a:r>
            <a:r>
              <a:rPr lang="en-US" sz="2800" dirty="0" smtClean="0"/>
              <a:t>India</a:t>
            </a:r>
          </a:p>
          <a:p>
            <a:pPr marL="285750" indent="-285750">
              <a:buFont typeface="Arial" pitchFamily="34" charset="0"/>
              <a:buChar char="•"/>
            </a:pPr>
            <a:r>
              <a:rPr lang="en-US" sz="2800" dirty="0" smtClean="0"/>
              <a:t>Red and grey strands</a:t>
            </a:r>
          </a:p>
          <a:p>
            <a:pPr marL="285750" indent="-285750">
              <a:buFont typeface="Arial" pitchFamily="34" charset="0"/>
              <a:buChar char="•"/>
            </a:pPr>
            <a:r>
              <a:rPr lang="en-US" sz="2800" dirty="0" smtClean="0"/>
              <a:t>Noted for heat tolerance, disease and insect resistance and crossing ability</a:t>
            </a:r>
            <a:endParaRPr lang="en-US" sz="2800" dirty="0"/>
          </a:p>
        </p:txBody>
      </p:sp>
    </p:spTree>
    <p:extLst>
      <p:ext uri="{BB962C8B-B14F-4D97-AF65-F5344CB8AC3E}">
        <p14:creationId xmlns:p14="http://schemas.microsoft.com/office/powerpoint/2010/main" val="1543822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85800" y="76200"/>
            <a:ext cx="7772400" cy="1143000"/>
          </a:xfrm>
        </p:spPr>
        <p:txBody>
          <a:bodyPr>
            <a:normAutofit/>
          </a:bodyPr>
          <a:lstStyle/>
          <a:p>
            <a:pPr algn="ctr"/>
            <a:r>
              <a:rPr lang="en-US" sz="4800" dirty="0" smtClean="0"/>
              <a:t>Black Brangus</a:t>
            </a:r>
            <a:endParaRPr lang="en-US" sz="4800" dirty="0"/>
          </a:p>
        </p:txBody>
      </p:sp>
      <p:sp>
        <p:nvSpPr>
          <p:cNvPr id="6" name="Text Placeholder 3"/>
          <p:cNvSpPr>
            <a:spLocks noGrp="1"/>
          </p:cNvSpPr>
          <p:nvPr>
            <p:ph sz="quarter" idx="14"/>
          </p:nvPr>
        </p:nvSpPr>
        <p:spPr>
          <a:xfrm>
            <a:off x="228600" y="1447800"/>
            <a:ext cx="3886200" cy="3877056"/>
          </a:xfrm>
        </p:spPr>
        <p:txBody>
          <a:bodyPr>
            <a:normAutofit/>
          </a:bodyPr>
          <a:lstStyle/>
          <a:p>
            <a:pPr marL="285750" indent="-285750">
              <a:buFont typeface="Arial" pitchFamily="34" charset="0"/>
              <a:buChar char="•"/>
            </a:pPr>
            <a:r>
              <a:rPr lang="en-US" sz="2800" dirty="0" smtClean="0"/>
              <a:t>Developed in the United States</a:t>
            </a:r>
          </a:p>
          <a:p>
            <a:pPr marL="285750" indent="-285750">
              <a:buFont typeface="Arial" pitchFamily="34" charset="0"/>
              <a:buChar char="•"/>
            </a:pPr>
            <a:r>
              <a:rPr lang="en-US" sz="2800" dirty="0" smtClean="0"/>
              <a:t>5/8 Angus and 3/8 Brahman, black and naturally polled</a:t>
            </a:r>
            <a:endParaRPr lang="en-US" sz="2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409700"/>
            <a:ext cx="4267200" cy="3200400"/>
          </a:xfrm>
          <a:prstGeom prst="rect">
            <a:avLst/>
          </a:prstGeom>
        </p:spPr>
      </p:pic>
    </p:spTree>
    <p:extLst>
      <p:ext uri="{BB962C8B-B14F-4D97-AF65-F5344CB8AC3E}">
        <p14:creationId xmlns:p14="http://schemas.microsoft.com/office/powerpoint/2010/main" val="405267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572000" cy="1143000"/>
          </a:xfrm>
        </p:spPr>
        <p:txBody>
          <a:bodyPr>
            <a:normAutofit/>
          </a:bodyPr>
          <a:lstStyle/>
          <a:p>
            <a:pPr algn="r"/>
            <a:r>
              <a:rPr lang="en-US" sz="5400" dirty="0" err="1" smtClean="0"/>
              <a:t>Braunvieh</a:t>
            </a:r>
            <a:endParaRPr lang="en-US" sz="5400" dirty="0"/>
          </a:p>
        </p:txBody>
      </p:sp>
      <p:sp>
        <p:nvSpPr>
          <p:cNvPr id="3" name="Content Placeholder 2"/>
          <p:cNvSpPr>
            <a:spLocks noGrp="1"/>
          </p:cNvSpPr>
          <p:nvPr>
            <p:ph sz="quarter" idx="13"/>
          </p:nvPr>
        </p:nvSpPr>
        <p:spPr>
          <a:xfrm>
            <a:off x="76200" y="685800"/>
            <a:ext cx="4191000" cy="4495800"/>
          </a:xfrm>
        </p:spPr>
        <p:txBody>
          <a:bodyPr>
            <a:noAutofit/>
          </a:bodyPr>
          <a:lstStyle/>
          <a:p>
            <a:r>
              <a:rPr lang="en-US" sz="2800" dirty="0" smtClean="0"/>
              <a:t>Various shades of brown, predominately mousy brown, but ranging from light brown with gray to very dark brown.</a:t>
            </a:r>
          </a:p>
          <a:p>
            <a:r>
              <a:rPr lang="en-US" sz="2800" dirty="0" smtClean="0"/>
              <a:t>Border of the muzzle is very light as is the poll. Switch of the tail is dark brown to black. Skin is pigmented, the muzzle is black and hooves are dark</a:t>
            </a:r>
            <a:endParaRPr lang="en-US" sz="2800"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48200" y="1676400"/>
            <a:ext cx="4175162" cy="2772308"/>
          </a:xfrm>
        </p:spPr>
      </p:pic>
    </p:spTree>
    <p:extLst>
      <p:ext uri="{BB962C8B-B14F-4D97-AF65-F5344CB8AC3E}">
        <p14:creationId xmlns:p14="http://schemas.microsoft.com/office/powerpoint/2010/main" val="3250972158"/>
      </p:ext>
    </p:extLst>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 Pop</Template>
  <TotalTime>69</TotalTime>
  <Words>597</Words>
  <Application>Microsoft Office PowerPoint</Application>
  <PresentationFormat>On-screen Show (4:3)</PresentationFormat>
  <Paragraphs>99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Urban Pop</vt:lpstr>
      <vt:lpstr>PowerPoint Presentation</vt:lpstr>
      <vt:lpstr>Angus</vt:lpstr>
      <vt:lpstr>Ayrshire</vt:lpstr>
      <vt:lpstr>Beefmaster</vt:lpstr>
      <vt:lpstr>Belted Galloway</vt:lpstr>
      <vt:lpstr>Braford</vt:lpstr>
      <vt:lpstr>Brahman</vt:lpstr>
      <vt:lpstr>Black Brangus</vt:lpstr>
      <vt:lpstr>Braunvieh</vt:lpstr>
      <vt:lpstr>Brown Swiss</vt:lpstr>
      <vt:lpstr>Charolais</vt:lpstr>
      <vt:lpstr>Gelbvieh</vt:lpstr>
      <vt:lpstr>Guernsey</vt:lpstr>
      <vt:lpstr>Hereford</vt:lpstr>
      <vt:lpstr>Holstein</vt:lpstr>
      <vt:lpstr>Jersey</vt:lpstr>
      <vt:lpstr>Limousin</vt:lpstr>
      <vt:lpstr>Maine Anjou</vt:lpstr>
      <vt:lpstr>Polled Hereford</vt:lpstr>
      <vt:lpstr>Red Angus</vt:lpstr>
      <vt:lpstr>Red Brangus</vt:lpstr>
      <vt:lpstr>Santa Gertrudis</vt:lpstr>
      <vt:lpstr>Shorthorn</vt:lpstr>
      <vt:lpstr>Simmental</vt:lpstr>
      <vt:lpstr>Texas Longhorn</vt:lpstr>
    </vt:vector>
  </TitlesOfParts>
  <Company>College of Veterinary Medicine - Texas A&amp;M Univ.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Ljlab</dc:creator>
  <cp:lastModifiedBy>ADAM MARTIN</cp:lastModifiedBy>
  <cp:revision>7</cp:revision>
  <dcterms:created xsi:type="dcterms:W3CDTF">2012-01-17T18:26:54Z</dcterms:created>
  <dcterms:modified xsi:type="dcterms:W3CDTF">2016-09-15T13:13:53Z</dcterms:modified>
</cp:coreProperties>
</file>