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44"/>
  </p:notesMasterIdLst>
  <p:sldIdLst>
    <p:sldId id="306" r:id="rId2"/>
    <p:sldId id="308" r:id="rId3"/>
    <p:sldId id="283" r:id="rId4"/>
    <p:sldId id="293" r:id="rId5"/>
    <p:sldId id="294" r:id="rId6"/>
    <p:sldId id="292" r:id="rId7"/>
    <p:sldId id="289" r:id="rId8"/>
    <p:sldId id="282" r:id="rId9"/>
    <p:sldId id="296" r:id="rId10"/>
    <p:sldId id="297" r:id="rId11"/>
    <p:sldId id="272" r:id="rId12"/>
    <p:sldId id="262" r:id="rId13"/>
    <p:sldId id="301" r:id="rId14"/>
    <p:sldId id="274" r:id="rId15"/>
    <p:sldId id="275" r:id="rId16"/>
    <p:sldId id="265" r:id="rId17"/>
    <p:sldId id="303" r:id="rId18"/>
    <p:sldId id="284" r:id="rId19"/>
    <p:sldId id="269" r:id="rId20"/>
    <p:sldId id="263" r:id="rId21"/>
    <p:sldId id="261" r:id="rId22"/>
    <p:sldId id="273" r:id="rId23"/>
    <p:sldId id="305" r:id="rId24"/>
    <p:sldId id="278" r:id="rId25"/>
    <p:sldId id="276" r:id="rId26"/>
    <p:sldId id="277" r:id="rId27"/>
    <p:sldId id="267" r:id="rId28"/>
    <p:sldId id="280" r:id="rId29"/>
    <p:sldId id="281" r:id="rId30"/>
    <p:sldId id="266" r:id="rId31"/>
    <p:sldId id="288" r:id="rId32"/>
    <p:sldId id="268" r:id="rId33"/>
    <p:sldId id="270" r:id="rId34"/>
    <p:sldId id="271" r:id="rId35"/>
    <p:sldId id="298" r:id="rId36"/>
    <p:sldId id="309" r:id="rId37"/>
    <p:sldId id="310" r:id="rId38"/>
    <p:sldId id="311" r:id="rId39"/>
    <p:sldId id="314" r:id="rId40"/>
    <p:sldId id="315" r:id="rId41"/>
    <p:sldId id="295" r:id="rId42"/>
    <p:sldId id="29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6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9F85D-9A69-4992-A7A8-DED3094FE2A0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07123-7D8D-4E81-B0CE-6ABAE479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0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07123-7D8D-4E81-B0CE-6ABAE4795F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26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07123-7D8D-4E81-B0CE-6ABAE4795F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0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07123-7D8D-4E81-B0CE-6ABAE4795F1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6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9936-A651-4C94-B73F-728DDEC24FAF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BB360C-E21E-49D7-8DA3-E7005889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9936-A651-4C94-B73F-728DDEC24FAF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60C-E21E-49D7-8DA3-E7005889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9936-A651-4C94-B73F-728DDEC24FAF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60C-E21E-49D7-8DA3-E7005889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9936-A651-4C94-B73F-728DDEC24FAF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60C-E21E-49D7-8DA3-E7005889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9936-A651-4C94-B73F-728DDEC24FAF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60C-E21E-49D7-8DA3-E7005889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9936-A651-4C94-B73F-728DDEC24FAF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60C-E21E-49D7-8DA3-E7005889ECC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9936-A651-4C94-B73F-728DDEC24FAF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60C-E21E-49D7-8DA3-E7005889ECC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9936-A651-4C94-B73F-728DDEC24FAF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60C-E21E-49D7-8DA3-E7005889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9936-A651-4C94-B73F-728DDEC24FAF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60C-E21E-49D7-8DA3-E7005889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9936-A651-4C94-B73F-728DDEC24FAF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60C-E21E-49D7-8DA3-E7005889ECC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9936-A651-4C94-B73F-728DDEC24FAF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60C-E21E-49D7-8DA3-E7005889ECC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E269936-A651-4C94-B73F-728DDEC24FAF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F8BB360C-E21E-49D7-8DA3-E7005889ECC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g"/><Relationship Id="rId5" Type="http://schemas.openxmlformats.org/officeDocument/2006/relationships/image" Target="../media/image73.jpeg"/><Relationship Id="rId4" Type="http://schemas.openxmlformats.org/officeDocument/2006/relationships/image" Target="../media/image72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tiff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g"/><Relationship Id="rId4" Type="http://schemas.openxmlformats.org/officeDocument/2006/relationships/image" Target="../media/image10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tiff"/><Relationship Id="rId4" Type="http://schemas.openxmlformats.org/officeDocument/2006/relationships/image" Target="../media/image11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7151"/>
            <a:ext cx="8229600" cy="124242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     Parasites</a:t>
            </a:r>
            <a:br>
              <a:rPr lang="en-US" sz="3600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critters in or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     critters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5" name="Picture 6" descr="Turgida turgida opossum X2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64" y="1375144"/>
            <a:ext cx="3394872" cy="232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urgida stoma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52800"/>
            <a:ext cx="233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Polymorphus prosoma X25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" y="1375144"/>
            <a:ext cx="3200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Leech Gnathobdellinae  X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95831" y="-290638"/>
            <a:ext cx="1946645" cy="248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48" y="4038599"/>
            <a:ext cx="3682440" cy="2784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83" y="1279572"/>
            <a:ext cx="3778105" cy="28335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" y="4408714"/>
            <a:ext cx="3205125" cy="24038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" y="37151"/>
            <a:ext cx="2057400" cy="137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0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For diagnosis of parasites you need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      to answer three things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1. Host:  What is the species,  sex and age of host</a:t>
            </a:r>
          </a:p>
          <a:p>
            <a:r>
              <a:rPr lang="en-US" sz="2400" dirty="0" smtClean="0"/>
              <a:t>2. Parasite:  Are we looking  for something grossly visible or microscopic , where do we look? Organ, tissue or what comes from them</a:t>
            </a:r>
          </a:p>
          <a:p>
            <a:r>
              <a:rPr lang="en-US" sz="2400" dirty="0" smtClean="0"/>
              <a:t>3. Environment:  Where does the host live and make a living?  Climate, time of year, food intake, where they rest,  who else lives there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725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err="1" smtClean="0"/>
              <a:t>Ixodidae</a:t>
            </a:r>
            <a:r>
              <a:rPr lang="en-US" sz="5400" dirty="0" smtClean="0"/>
              <a:t>- hard tick</a:t>
            </a:r>
            <a:br>
              <a:rPr lang="en-US" sz="5400" dirty="0" smtClean="0"/>
            </a:br>
            <a:r>
              <a:rPr lang="en-US" sz="5400" i="1" dirty="0" err="1" smtClean="0"/>
              <a:t>Amblyomma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americana</a:t>
            </a:r>
            <a:endParaRPr lang="en-US" sz="5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74" y="2052755"/>
            <a:ext cx="4483100" cy="444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3323" y="2255983"/>
            <a:ext cx="9236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Soil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1595735"/>
            <a:ext cx="60630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Small mammal, bird or reptile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9663" y="2543890"/>
            <a:ext cx="3276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Small mammal, bird, or reptile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84325" y="4571999"/>
            <a:ext cx="26072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Many species of animals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4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7087"/>
            <a:ext cx="60960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Argasidae</a:t>
            </a:r>
            <a:r>
              <a:rPr lang="en-US" sz="4000" dirty="0" smtClean="0"/>
              <a:t> – soft ticks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04801" y="1219200"/>
            <a:ext cx="1828800" cy="258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8800" y="1865603"/>
            <a:ext cx="25908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</a:p>
          <a:p>
            <a:pPr algn="ctr"/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environment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19336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Found in environment of poultry</a:t>
            </a:r>
            <a:endParaRPr lang="en-US" sz="36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n-US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147" y="445858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73" y="1207509"/>
            <a:ext cx="2876550" cy="216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22623" y="2081047"/>
            <a:ext cx="245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0152" y="4472763"/>
            <a:ext cx="245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Nymph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C:\Users\tcraig\Documents\Ecto parasites\Ticks\Argas\Argas1-v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47" y="3373140"/>
            <a:ext cx="3547453" cy="26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69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71769"/>
            <a:ext cx="5105400" cy="1524000"/>
          </a:xfrm>
        </p:spPr>
        <p:txBody>
          <a:bodyPr/>
          <a:lstStyle/>
          <a:p>
            <a:r>
              <a:rPr lang="en-US" sz="3600" i="1" dirty="0">
                <a:latin typeface="Arial Black" pitchFamily="34" charset="0"/>
              </a:rPr>
              <a:t>OTOBIUS MEGNINI </a:t>
            </a:r>
            <a:br>
              <a:rPr lang="en-US" sz="3600" i="1" dirty="0">
                <a:latin typeface="Arial Black" pitchFamily="34" charset="0"/>
              </a:rPr>
            </a:br>
            <a:r>
              <a:rPr lang="en-US" sz="3600" dirty="0">
                <a:latin typeface="Arial Black" pitchFamily="34" charset="0"/>
              </a:rPr>
              <a:t>nymphs</a:t>
            </a:r>
          </a:p>
        </p:txBody>
      </p:sp>
      <p:pic>
        <p:nvPicPr>
          <p:cNvPr id="78851" name="Picture 3" descr="C:\Images scan\Ectoparasites\Ticks\Otobius2a-ny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/>
          <a:stretch>
            <a:fillRect/>
          </a:stretch>
        </p:blipFill>
        <p:spPr bwMode="auto">
          <a:xfrm>
            <a:off x="304800" y="2209800"/>
            <a:ext cx="54102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C:\Images scan\Ectoparasites\Ticks\Otobius3b-V-cr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2895600" cy="25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 descr="C:\Images scan\Ectoparasites\Ticks\Otobius1a-ny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3429000"/>
            <a:ext cx="2909888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7010400" y="2438400"/>
            <a:ext cx="1544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 Black" pitchFamily="34" charset="0"/>
              </a:rPr>
              <a:t>ventral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5943600" y="3505200"/>
            <a:ext cx="1387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 Black" pitchFamily="34" charset="0"/>
              </a:rPr>
              <a:t>dorsal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687936"/>
            <a:ext cx="6335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Deep in ear canal of cattle and anyone else handy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smtClean="0"/>
              <a:t>Otodectes</a:t>
            </a:r>
            <a:r>
              <a:rPr lang="en-US" sz="5400" dirty="0" smtClean="0"/>
              <a:t> - ear mite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2400" y="1219200"/>
            <a:ext cx="2176273" cy="1496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2712785"/>
            <a:ext cx="10919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Eggs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128"/>
          <a:stretch/>
        </p:blipFill>
        <p:spPr>
          <a:xfrm>
            <a:off x="2931954" y="1219200"/>
            <a:ext cx="2496312" cy="1955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33048" y="1219200"/>
            <a:ext cx="2334547" cy="1911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68643" y="3759728"/>
            <a:ext cx="1983105" cy="23652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23809" y="3174953"/>
            <a:ext cx="13126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8621" y="3130296"/>
            <a:ext cx="1643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Nymph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4025" y="6124977"/>
            <a:ext cx="12923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6059" y="4419600"/>
            <a:ext cx="44709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Found on the surface of the cat ear canal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882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i="1" dirty="0" smtClean="0"/>
              <a:t>Sarcoptes </a:t>
            </a:r>
            <a:r>
              <a:rPr lang="en-US" sz="5400" i="1" dirty="0" err="1" smtClean="0"/>
              <a:t>scabei</a:t>
            </a:r>
            <a:r>
              <a:rPr lang="en-US" sz="5400" i="1" dirty="0" smtClean="0"/>
              <a:t> - </a:t>
            </a:r>
            <a:r>
              <a:rPr lang="en-US" sz="5400" dirty="0" smtClean="0"/>
              <a:t>mite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2395" y="1447800"/>
            <a:ext cx="1813560" cy="1505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"/>
          <a:stretch/>
        </p:blipFill>
        <p:spPr>
          <a:xfrm>
            <a:off x="2438400" y="1447800"/>
            <a:ext cx="2578608" cy="2054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"/>
          <a:stretch/>
        </p:blipFill>
        <p:spPr>
          <a:xfrm>
            <a:off x="5791200" y="1447800"/>
            <a:ext cx="2070301" cy="1831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"/>
          <a:stretch/>
        </p:blipFill>
        <p:spPr>
          <a:xfrm>
            <a:off x="685800" y="4038600"/>
            <a:ext cx="1938528" cy="22128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3762" y="3145977"/>
            <a:ext cx="9108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1403" y="3581400"/>
            <a:ext cx="13126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6726" y="3289012"/>
            <a:ext cx="1643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Nymph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8972" y="6237357"/>
            <a:ext cx="12923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7704" y="4419600"/>
            <a:ext cx="49393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Found in the skin of many animal species</a:t>
            </a:r>
          </a:p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(dogs, pigs, people)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70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89" y="8638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i="1" dirty="0" smtClean="0"/>
              <a:t>demodex canis </a:t>
            </a:r>
            <a:r>
              <a:rPr lang="en-US" sz="5400" dirty="0" smtClean="0"/>
              <a:t>- mite</a:t>
            </a:r>
            <a:endParaRPr lang="en-US" sz="5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94088"/>
            <a:ext cx="3757969" cy="2477911"/>
          </a:xfrm>
        </p:spPr>
      </p:pic>
      <p:sp>
        <p:nvSpPr>
          <p:cNvPr id="5" name="Rectangle 4"/>
          <p:cNvSpPr/>
          <p:nvPr/>
        </p:nvSpPr>
        <p:spPr>
          <a:xfrm>
            <a:off x="2587563" y="5365087"/>
            <a:ext cx="14285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85800" y="1752600"/>
            <a:ext cx="228600" cy="609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9104" y="1229380"/>
            <a:ext cx="997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897868" y="4576879"/>
            <a:ext cx="411946" cy="8728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36992" y="3422072"/>
            <a:ext cx="17084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11269"/>
            <a:ext cx="3570109" cy="2558781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4936992" y="3980794"/>
            <a:ext cx="867212" cy="7670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089019" y="4861051"/>
            <a:ext cx="12463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0100" y="5940569"/>
            <a:ext cx="8077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Found in hair follicles of dogs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0739" y="4722551"/>
            <a:ext cx="871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4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Carousels A-H (Para)\Parasite Carousel A\A-44  House Fly.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50863" y="2429245"/>
            <a:ext cx="3285415" cy="235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D:\IMAGES\ARTHROP\DRFLY0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5" y="575266"/>
            <a:ext cx="1676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23746" y="64477"/>
            <a:ext cx="63972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latin typeface="Arial" charset="0"/>
              </a:rPr>
              <a:t>      </a:t>
            </a:r>
            <a:r>
              <a:rPr lang="en-US" sz="3600" b="1" dirty="0" smtClean="0">
                <a:latin typeface="Arial" charset="0"/>
              </a:rPr>
              <a:t>Premise </a:t>
            </a:r>
            <a:r>
              <a:rPr lang="en-US" sz="3600" b="1" dirty="0">
                <a:latin typeface="Arial" charset="0"/>
              </a:rPr>
              <a:t>flies: </a:t>
            </a:r>
            <a:br>
              <a:rPr lang="en-US" sz="3600" b="1" dirty="0">
                <a:latin typeface="Arial" charset="0"/>
              </a:rPr>
            </a:br>
            <a:r>
              <a:rPr lang="en-US" sz="2000" b="1" i="1" dirty="0">
                <a:latin typeface="Arial" charset="0"/>
              </a:rPr>
              <a:t>Musca </a:t>
            </a:r>
            <a:r>
              <a:rPr lang="en-US" sz="2000" b="1" i="1" dirty="0" smtClean="0">
                <a:latin typeface="Arial" charset="0"/>
              </a:rPr>
              <a:t>domestica   Stomoxys calcitrans</a:t>
            </a:r>
          </a:p>
          <a:p>
            <a:endParaRPr lang="en-US" sz="2000" b="1" i="1" dirty="0" smtClean="0">
              <a:latin typeface="Arial" charset="0"/>
            </a:endParaRPr>
          </a:p>
          <a:p>
            <a:r>
              <a:rPr lang="en-US" sz="2400" b="1" dirty="0" smtClean="0">
                <a:latin typeface="Arial" charset="0"/>
              </a:rPr>
              <a:t>house fly                       stable fly</a:t>
            </a:r>
            <a:endParaRPr lang="en-US" sz="2400" dirty="0"/>
          </a:p>
        </p:txBody>
      </p:sp>
      <p:pic>
        <p:nvPicPr>
          <p:cNvPr id="5" name="Picture 3" descr="D:\IMAGES\ARTHROP\DRFLY03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754" y="609600"/>
            <a:ext cx="1526753" cy="28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Documents and Settings\JHoevers\Desktop\Stable f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290" y="1966259"/>
            <a:ext cx="3276600" cy="212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294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448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Arial" charset="0"/>
              </a:rPr>
              <a:t>Pasture flies:</a:t>
            </a:r>
            <a:r>
              <a:rPr lang="en-US" sz="4000" b="1" i="1" dirty="0" smtClean="0">
                <a:latin typeface="Arial" charset="0"/>
              </a:rPr>
              <a:t> </a:t>
            </a:r>
            <a:r>
              <a:rPr lang="en-US" b="1" i="1" dirty="0" smtClean="0">
                <a:latin typeface="Arial" charset="0"/>
              </a:rPr>
              <a:t>Haematobia irritans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sz="4000" b="1" dirty="0" smtClean="0">
                <a:latin typeface="Arial" charset="0"/>
              </a:rPr>
              <a:t>(horn fly)</a:t>
            </a:r>
          </a:p>
        </p:txBody>
      </p:sp>
      <p:pic>
        <p:nvPicPr>
          <p:cNvPr id="11267" name="Picture 3" descr="D:\IMAGES\ARTHROP\Drfly04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624" y="4421747"/>
            <a:ext cx="266700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38200" y="1828800"/>
            <a:ext cx="4343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~1/8" long - half the size of a house or stable fly</a:t>
            </a:r>
            <a:r>
              <a:rPr lang="en-US" sz="3200" b="1" dirty="0">
                <a:latin typeface="Arial" charset="0"/>
              </a:rPr>
              <a:t> </a:t>
            </a:r>
            <a:endParaRPr lang="en-US" sz="32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003612" y="4343400"/>
            <a:ext cx="441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palps almost as long as proboscis</a:t>
            </a:r>
          </a:p>
        </p:txBody>
      </p:sp>
      <p:pic>
        <p:nvPicPr>
          <p:cNvPr id="11270" name="Picture 6" descr="C:\Documents and Settings\JHoevers\Desktop\horn f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3894138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64" y="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i="1" dirty="0" smtClean="0"/>
              <a:t>Gasterophilus intestinalis</a:t>
            </a:r>
            <a:r>
              <a:rPr lang="en-US" dirty="0" smtClean="0"/>
              <a:t>- </a:t>
            </a:r>
            <a:br>
              <a:rPr lang="en-US" dirty="0" smtClean="0"/>
            </a:br>
            <a:r>
              <a:rPr lang="en-US" dirty="0" smtClean="0"/>
              <a:t>bot fly of horse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4227"/>
            <a:ext cx="2209800" cy="222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4885" y="1295400"/>
            <a:ext cx="179408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Horse hair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86000"/>
            <a:ext cx="2777128" cy="2147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987623"/>
            <a:ext cx="3429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Horse Tongue and Stomach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48675"/>
            <a:ext cx="2362200" cy="20225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12469" y="1295400"/>
            <a:ext cx="19960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Pupa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Pasture Soil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94707"/>
            <a:ext cx="2978019" cy="22632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62600" y="4860851"/>
            <a:ext cx="379691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 female 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Near horses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72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Parasites,  so what?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Tom Craig</a:t>
            </a:r>
          </a:p>
          <a:p>
            <a:r>
              <a:rPr lang="en-US" dirty="0" smtClean="0"/>
              <a:t>Department Veterinary Pathobiology</a:t>
            </a:r>
          </a:p>
          <a:p>
            <a:r>
              <a:rPr lang="en-US" dirty="0" smtClean="0"/>
              <a:t>Texas A&amp;M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29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1" y="-152400"/>
            <a:ext cx="8991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 smtClean="0"/>
              <a:t>Ctenocephalides </a:t>
            </a:r>
            <a:r>
              <a:rPr lang="en-US" sz="4400" i="1" dirty="0" err="1" smtClean="0"/>
              <a:t>felis</a:t>
            </a:r>
            <a:r>
              <a:rPr lang="en-US" sz="4400" dirty="0" smtClean="0"/>
              <a:t>- cat flea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" y="1295400"/>
            <a:ext cx="3025833" cy="1981200"/>
          </a:xfrm>
        </p:spPr>
      </p:pic>
      <p:sp>
        <p:nvSpPr>
          <p:cNvPr id="5" name="Rectangle 4"/>
          <p:cNvSpPr/>
          <p:nvPr/>
        </p:nvSpPr>
        <p:spPr>
          <a:xfrm>
            <a:off x="7555" y="3290711"/>
            <a:ext cx="239039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Eggs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Hair of cat or dog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5" y="1341261"/>
            <a:ext cx="2728093" cy="1949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97953" y="3167600"/>
            <a:ext cx="4016185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Larva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Floor 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cracks, rugs, carpets and animal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bedding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38" y="1245137"/>
            <a:ext cx="2558411" cy="1922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03668" y="3207440"/>
            <a:ext cx="18213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Pupae</a:t>
            </a:r>
          </a:p>
          <a:p>
            <a:pPr algn="ctr"/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Silk cocoons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Narrow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20" y="4393328"/>
            <a:ext cx="3694122" cy="24646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34600" y="5087054"/>
            <a:ext cx="239039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Hair of dog or cat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52994" y="152400"/>
            <a:ext cx="6556744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Anoplura – sucking lice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369" y="1370310"/>
            <a:ext cx="261582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31366" y="1277114"/>
            <a:ext cx="2590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Hair of swine, cattle or others</a:t>
            </a:r>
            <a:endParaRPr lang="en-US" sz="28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n-US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482703" y="3352800"/>
            <a:ext cx="4268972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3352800"/>
            <a:ext cx="259080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Nymph</a:t>
            </a: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Skin of swine or cattle</a:t>
            </a:r>
            <a:endParaRPr lang="en-US" sz="28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n-US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32944" y="4642338"/>
            <a:ext cx="259080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Skin of swine or cattle</a:t>
            </a:r>
            <a:endParaRPr lang="en-US" sz="28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n-US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051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Mallophaga - chewing lice</a:t>
            </a:r>
            <a:endParaRPr lang="en-US" dirty="0"/>
          </a:p>
        </p:txBody>
      </p:sp>
      <p:pic>
        <p:nvPicPr>
          <p:cNvPr id="1026" name="Picture 2" descr="http://www.browneggblueegg.com/Article/CrestLiceEggs_SingleFeath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"/>
          <a:stretch/>
        </p:blipFill>
        <p:spPr bwMode="auto">
          <a:xfrm>
            <a:off x="163033" y="1490552"/>
            <a:ext cx="2656367" cy="214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3886200"/>
            <a:ext cx="1600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</a:p>
        </p:txBody>
      </p:sp>
      <p:sp>
        <p:nvSpPr>
          <p:cNvPr id="6" name="Rectangle 5"/>
          <p:cNvSpPr/>
          <p:nvPr/>
        </p:nvSpPr>
        <p:spPr>
          <a:xfrm>
            <a:off x="767388" y="4613842"/>
            <a:ext cx="70485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on feathers 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of birds (primarily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  or hair 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of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mammals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90552"/>
            <a:ext cx="30480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00800" y="3748795"/>
            <a:ext cx="1600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</a:p>
        </p:txBody>
      </p:sp>
      <p:pic>
        <p:nvPicPr>
          <p:cNvPr id="1029" name="Picture 5" descr="http://www.toggenburgmilkingshowgoats.com/photos/images%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43977"/>
            <a:ext cx="2182477" cy="140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34833" y="3519377"/>
            <a:ext cx="2057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Nymph</a:t>
            </a:r>
          </a:p>
        </p:txBody>
      </p:sp>
    </p:spTree>
    <p:extLst>
      <p:ext uri="{BB962C8B-B14F-4D97-AF65-F5344CB8AC3E}">
        <p14:creationId xmlns:p14="http://schemas.microsoft.com/office/powerpoint/2010/main" val="7707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craig\Documents\nematode immages\Strongyloidea\Ancylostoma\Ancylostoma caninum eg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47844" y="584803"/>
            <a:ext cx="4680959" cy="35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craig\Documents\nematode immages\Strongyloidea\Ancylostoma\A. caninum  l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67755" y="512623"/>
            <a:ext cx="4017694" cy="301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craig\Documents\nematode immages\Strongyloidea\Ancylostoma\paleGums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" y="4335603"/>
            <a:ext cx="3223420" cy="250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craig\Documents\nematode immages\Strongyloidea\Ancylostoma\A. caninum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27" y="-12601"/>
            <a:ext cx="2938073" cy="445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2590800"/>
            <a:ext cx="4794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Ancylostoma caninum</a:t>
            </a:r>
            <a:endParaRPr lang="en-US" sz="4400" i="1" dirty="0"/>
          </a:p>
        </p:txBody>
      </p:sp>
      <p:sp>
        <p:nvSpPr>
          <p:cNvPr id="3" name="Rectangle 2"/>
          <p:cNvSpPr/>
          <p:nvPr/>
        </p:nvSpPr>
        <p:spPr>
          <a:xfrm>
            <a:off x="5257800" y="24384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Eggs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Dog feces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611993" y="4361864"/>
            <a:ext cx="3532007" cy="24527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81600" y="4405218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</a:t>
            </a:r>
          </a:p>
          <a:p>
            <a:pPr algn="ctr"/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Dog feces/soil</a:t>
            </a:r>
          </a:p>
          <a:p>
            <a:pPr algn="ctr"/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penetrate skin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936" y="4175691"/>
            <a:ext cx="2411593" cy="241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3357429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Adults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Small intestine of dogs</a:t>
            </a:r>
          </a:p>
        </p:txBody>
      </p:sp>
      <p:sp>
        <p:nvSpPr>
          <p:cNvPr id="6" name="Rectangle 5"/>
          <p:cNvSpPr/>
          <p:nvPr/>
        </p:nvSpPr>
        <p:spPr>
          <a:xfrm>
            <a:off x="3172270" y="5843306"/>
            <a:ext cx="21898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transmitted to pups in milk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282" y="3944858"/>
            <a:ext cx="1957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Anemic Puppy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1295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95250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smtClean="0"/>
              <a:t>Strongylus  vulgaris </a:t>
            </a:r>
            <a:r>
              <a:rPr lang="en-US" sz="3200" dirty="0" smtClean="0"/>
              <a:t>–</a:t>
            </a:r>
            <a:br>
              <a:rPr lang="en-US" sz="3200" dirty="0" smtClean="0"/>
            </a:br>
            <a:r>
              <a:rPr lang="en-US" sz="3200" dirty="0" smtClean="0"/>
              <a:t> large </a:t>
            </a:r>
            <a:r>
              <a:rPr lang="en-US" sz="3200" dirty="0" err="1" smtClean="0"/>
              <a:t>strongyle</a:t>
            </a:r>
            <a:r>
              <a:rPr lang="en-US" sz="3200" dirty="0" smtClean="0"/>
              <a:t> of the horse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" y="731719"/>
            <a:ext cx="2290936" cy="190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01" y="4818999"/>
            <a:ext cx="2889315" cy="2070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0224" y="1219200"/>
            <a:ext cx="35774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Eggs</a:t>
            </a:r>
          </a:p>
          <a:p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Feces of horse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1514" y="2538221"/>
            <a:ext cx="3224485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Found 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 soil,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are 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ingested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go to the intestine crawl out of intestine </a:t>
            </a:r>
            <a:endParaRPr lang="en-US" sz="2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2" descr="C:\Users\tcraig\Documents\nematode immages\Trichostrongyloidea\L3 larvae\L3-rum-Iod-100x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2639006"/>
            <a:ext cx="2906132" cy="21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E:\Carousels A-H (Para)\Parasite Carousel D\D8- Strongylus vulgaris.p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227146"/>
            <a:ext cx="2872599" cy="238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25368" y="3568197"/>
            <a:ext cx="33528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travel to the blood vessels develop for months then return to intestine as adults</a:t>
            </a:r>
          </a:p>
          <a:p>
            <a:endParaRPr lang="en-US" dirty="0"/>
          </a:p>
        </p:txBody>
      </p:sp>
      <p:pic>
        <p:nvPicPr>
          <p:cNvPr id="1026" name="Picture 2" descr="C:\Users\tcraig\Documents\nematode immages\Strongyloidea\Strongylus\Svulgaris-V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48" y="3731655"/>
            <a:ext cx="2393950" cy="302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71514" y="5842337"/>
            <a:ext cx="40126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</a:p>
          <a:p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cecum and colon of horse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9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762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i="1" dirty="0" smtClean="0"/>
              <a:t>Stephanurus dentatus </a:t>
            </a:r>
            <a:r>
              <a:rPr lang="en-US" sz="4800" dirty="0" smtClean="0"/>
              <a:t>- kidney worm of swine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92" y="4648200"/>
            <a:ext cx="3006969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" y="1370610"/>
            <a:ext cx="2286000" cy="15550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1260154"/>
            <a:ext cx="6629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</a:p>
          <a:p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Passed through urine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1032" y="4291905"/>
            <a:ext cx="621051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</a:p>
          <a:p>
            <a:pPr algn="ctr"/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Once inside, larvae migrate to the liver. Eventually they migrate through the peritoneal cavity and encyst in the perirenal fat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near 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kidneys and mature to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adults.</a:t>
            </a:r>
            <a:endParaRPr lang="en-US" sz="2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" y="3086536"/>
            <a:ext cx="2763023" cy="120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73181" y="2849647"/>
            <a:ext cx="576121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</a:p>
          <a:p>
            <a:pPr algn="ctr"/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Direct: ingestion or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skin penetration 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of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          Indirect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 earthworms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731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/>
              <a:t>Strongyloides westeri</a:t>
            </a:r>
            <a:br>
              <a:rPr lang="en-US" sz="3200" i="1" dirty="0" smtClean="0"/>
            </a:br>
            <a:r>
              <a:rPr lang="en-US" sz="3200" dirty="0" smtClean="0"/>
              <a:t>intestinal threadworms of horse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73061" y="2902706"/>
            <a:ext cx="2819399" cy="2132460"/>
          </a:xfrm>
        </p:spPr>
      </p:pic>
      <p:sp>
        <p:nvSpPr>
          <p:cNvPr id="5" name="Rectangle 4"/>
          <p:cNvSpPr/>
          <p:nvPr/>
        </p:nvSpPr>
        <p:spPr>
          <a:xfrm>
            <a:off x="3253942" y="1185341"/>
            <a:ext cx="5280458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Egg-adult female lives in small i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ntestines of foals Larvated eggs p</a:t>
            </a:r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assed in feces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1" y="2819400"/>
            <a:ext cx="4952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</a:t>
            </a:r>
          </a:p>
          <a:p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Skin penetration,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or passed 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milk to 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young foals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5828" y="5035472"/>
            <a:ext cx="34138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 female</a:t>
            </a:r>
          </a:p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Small intestine of foals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219200" y="1059388"/>
            <a:ext cx="2003366" cy="176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76198" y="2903012"/>
            <a:ext cx="2819399" cy="2132460"/>
          </a:xfrm>
          <a:prstGeom prst="rect">
            <a:avLst/>
          </a:prstGeom>
        </p:spPr>
      </p:pic>
      <p:pic>
        <p:nvPicPr>
          <p:cNvPr id="1026" name="Picture 2" descr="C:\Users\tcraig\Documents\nematode immages\Rhabditoidea\Strongyloides\Strong-fem-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126513"/>
            <a:ext cx="3892924" cy="276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26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691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i="1" dirty="0" smtClean="0"/>
              <a:t>Dirofilaria immitis</a:t>
            </a:r>
            <a:r>
              <a:rPr lang="en-US" sz="4400" dirty="0" smtClean="0"/>
              <a:t>-heartworm</a:t>
            </a:r>
            <a:br>
              <a:rPr lang="en-US" sz="4400" dirty="0" smtClean="0"/>
            </a:br>
            <a:r>
              <a:rPr lang="en-US" sz="4400" dirty="0" smtClean="0"/>
              <a:t>of dogs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49" y="4876800"/>
            <a:ext cx="2376267" cy="17753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16919" y="4810379"/>
            <a:ext cx="1632178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Adults</a:t>
            </a:r>
          </a:p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Heart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824" y="1284982"/>
            <a:ext cx="29718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Microfilaria</a:t>
            </a:r>
          </a:p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Blood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425995"/>
            <a:ext cx="3169412" cy="1727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94971" y="1094831"/>
            <a:ext cx="201689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</a:t>
            </a:r>
          </a:p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Mosquito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657599" y="2362200"/>
            <a:ext cx="1371601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7622894">
            <a:off x="4567109" y="3970693"/>
            <a:ext cx="924181" cy="761999"/>
          </a:xfrm>
          <a:prstGeom prst="rightArrow">
            <a:avLst>
              <a:gd name="adj1" fmla="val 35000"/>
              <a:gd name="adj2" fmla="val 48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tcraig\Desktop\IMAG0283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5" y="2423755"/>
            <a:ext cx="2863808" cy="214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6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318" y="152400"/>
            <a:ext cx="593589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Toxocara canis-  </a:t>
            </a:r>
            <a:r>
              <a:rPr lang="en-US" dirty="0" smtClean="0"/>
              <a:t>round worm of dogs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32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48318" y="1447800"/>
            <a:ext cx="52622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Soil contaminated with feces</a:t>
            </a:r>
          </a:p>
          <a:p>
            <a:pPr algn="ctr"/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 containing larva eaten by dog</a:t>
            </a:r>
          </a:p>
        </p:txBody>
      </p:sp>
      <p:pic>
        <p:nvPicPr>
          <p:cNvPr id="2052" name="Picture 4" descr="http://www.phsource.us/PH/PARA/Chapter_5_files/image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8967"/>
            <a:ext cx="3124200" cy="212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77363" y="2771239"/>
            <a:ext cx="5943599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</a:t>
            </a:r>
          </a:p>
          <a:p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 hatches canine 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intestinal </a:t>
            </a:r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tract</a:t>
            </a:r>
          </a:p>
          <a:p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 goes to 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lungs, </a:t>
            </a:r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then tissues uterus 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if the dog is pregnant, or mammary glands if host recently whelped </a:t>
            </a:r>
            <a:endParaRPr lang="en-US" sz="2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    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Adults</a:t>
            </a:r>
          </a:p>
          <a:p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Canine 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intestine where they </a:t>
            </a:r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mate.</a:t>
            </a:r>
            <a:endParaRPr lang="en-US" sz="26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7" descr="E:\Nematodes\Toxocara canis\23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781" y="3946417"/>
            <a:ext cx="2590798" cy="323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1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35" y="14354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/>
              <a:t>Trichuris  vulpis- </a:t>
            </a:r>
            <a:r>
              <a:rPr lang="en-US" sz="4000" dirty="0" smtClean="0"/>
              <a:t>whipworm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81038"/>
            <a:ext cx="2568812" cy="18769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68812" y="4981038"/>
            <a:ext cx="65751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</a:p>
          <a:p>
            <a:pPr algn="ctr"/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Mucosa of cecum and large intestine in dog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0567" y="3085577"/>
            <a:ext cx="6289159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</a:t>
            </a:r>
          </a:p>
          <a:p>
            <a:pPr algn="ctr"/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Penetrate into the intestinal wall of dog, then re-enter the lumen after 2-10 days, then passes down to the dog’s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cecum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95400"/>
            <a:ext cx="65833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</a:p>
          <a:p>
            <a:pPr algn="ctr"/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Ingested by dog and hatch in small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intestine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" b="144"/>
          <a:stretch/>
        </p:blipFill>
        <p:spPr bwMode="auto">
          <a:xfrm>
            <a:off x="0" y="1050992"/>
            <a:ext cx="1981200" cy="206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9379"/>
            <a:ext cx="1981200" cy="185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29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Who are parasites?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2700" dirty="0" smtClean="0"/>
              <a:t>Eukaryotic organisms that live in or on a host and may cause disease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733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Arthropods:  </a:t>
            </a:r>
            <a:r>
              <a:rPr lang="en-US" sz="2400" dirty="0" smtClean="0"/>
              <a:t>ticks, mites, flies, fleas, lice</a:t>
            </a:r>
          </a:p>
          <a:p>
            <a:r>
              <a:rPr lang="en-US" sz="3200" dirty="0" smtClean="0"/>
              <a:t>Helminths:</a:t>
            </a:r>
            <a:r>
              <a:rPr lang="en-US" sz="2400" dirty="0" smtClean="0"/>
              <a:t> nematodes (cylindrical or round worms),    cestodes  (tapeworms),  trematodes (flukes)</a:t>
            </a:r>
          </a:p>
          <a:p>
            <a:r>
              <a:rPr lang="en-US" sz="3200" dirty="0" smtClean="0"/>
              <a:t>Protozoa:  </a:t>
            </a:r>
            <a:r>
              <a:rPr lang="en-US" sz="2400" dirty="0" smtClean="0"/>
              <a:t>amoeba, flagellates, ciliates,  apicomplexa</a:t>
            </a:r>
          </a:p>
          <a:p>
            <a:endParaRPr lang="en-US" sz="2400" dirty="0" smtClean="0"/>
          </a:p>
          <a:p>
            <a:r>
              <a:rPr lang="en-US" sz="2800" dirty="0" smtClean="0"/>
              <a:t>Lets find out about them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4186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i="1" dirty="0" smtClean="0"/>
              <a:t>Dipylidium caninum- </a:t>
            </a:r>
            <a:r>
              <a:rPr lang="en-US" sz="4800" dirty="0" smtClean="0"/>
              <a:t>tapeworm dog and cat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9" y="1579226"/>
            <a:ext cx="2823308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9556" y="3387406"/>
            <a:ext cx="29770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 basket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Dog/Cat feces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052904"/>
            <a:ext cx="3569654" cy="17773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3199" y="3653135"/>
            <a:ext cx="47244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Dog/cat small intestine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19387" y="1611707"/>
            <a:ext cx="24256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Egg ingested </a:t>
            </a:r>
          </a:p>
          <a:p>
            <a:pPr algn="ctr"/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by larvae flea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657600" y="2321069"/>
            <a:ext cx="1784827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620000" y="4288265"/>
            <a:ext cx="445453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17" y="2569074"/>
            <a:ext cx="2677404" cy="134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01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7772400" cy="1143000"/>
          </a:xfrm>
        </p:spPr>
        <p:txBody>
          <a:bodyPr/>
          <a:lstStyle/>
          <a:p>
            <a:r>
              <a:rPr lang="en-US" i="1" dirty="0" smtClean="0"/>
              <a:t>Taenia pisiformis- </a:t>
            </a:r>
            <a:r>
              <a:rPr lang="en-US" dirty="0" smtClean="0"/>
              <a:t>dog tapeworm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62343" y="2462878"/>
            <a:ext cx="2017390" cy="2894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71236"/>
            <a:ext cx="2955968" cy="17794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24398" y="4919008"/>
            <a:ext cx="40386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Eggs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Eliminated 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 feces and ingested by a rabbit and hatches in small intestine</a:t>
            </a:r>
            <a:endParaRPr lang="en-US" sz="2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40" y="5105400"/>
            <a:ext cx="48768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Burrows through the intestinal wall and travels to the liver via the blood</a:t>
            </a:r>
            <a:endParaRPr lang="en-US" sz="2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97865" y="990600"/>
            <a:ext cx="5562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Proglottids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When the dog eats the rabbit they begin to form in the small intestine</a:t>
            </a:r>
          </a:p>
        </p:txBody>
      </p:sp>
      <p:pic>
        <p:nvPicPr>
          <p:cNvPr id="10" name="Picture 9" descr="http://www.michigan.gov/images/cysticer_19784_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2" y="2666720"/>
            <a:ext cx="3366648" cy="229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68" y="2717412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5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US" sz="4000" i="1" dirty="0" smtClean="0"/>
              <a:t>Fasciola hepatica </a:t>
            </a:r>
            <a:r>
              <a:rPr lang="en-US" sz="4000" dirty="0" smtClean="0"/>
              <a:t>- liver fluke of cattle and sheep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5105"/>
            <a:ext cx="1676400" cy="167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351" y="1066800"/>
            <a:ext cx="12849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</a:p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Feces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80" y="2267129"/>
            <a:ext cx="2382981" cy="17872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57729" y="1451626"/>
            <a:ext cx="2970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Miracidium</a:t>
            </a:r>
            <a:endParaRPr lang="en-US" sz="4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98" y="1949366"/>
            <a:ext cx="2435601" cy="18231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62559" y="1159405"/>
            <a:ext cx="25924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Cercariae</a:t>
            </a:r>
            <a:endParaRPr lang="en-US" sz="4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Snail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667227"/>
            <a:ext cx="2641600" cy="2192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00232" y="4114800"/>
            <a:ext cx="4037067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</a:t>
            </a:r>
            <a:r>
              <a:rPr lang="en-US" sz="4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etacercariae</a:t>
            </a:r>
            <a:endParaRPr lang="en-US" sz="4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Vegetation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362200" y="2860964"/>
            <a:ext cx="609600" cy="339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791200" y="27432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493000" y="3864114"/>
            <a:ext cx="278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5370311" y="5486400"/>
            <a:ext cx="420889" cy="3539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http://www.afbini.gov.uk/nr06-07-148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6" y="4745742"/>
            <a:ext cx="2522696" cy="208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14051" y="4099969"/>
            <a:ext cx="169629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</a:p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Liver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C:\Users\tcraig\Documents\Fluke immages\Fasciola hepatica\Fasciola hepatica\F hepatica adult gros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31869" y="4621761"/>
            <a:ext cx="2557707" cy="191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94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326" y="35859"/>
            <a:ext cx="7170849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smtClean="0"/>
              <a:t>Giardia intestinalis</a:t>
            </a:r>
            <a:endParaRPr lang="en-US" sz="5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4" y="1066800"/>
            <a:ext cx="3408218" cy="34082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85383" y="4481408"/>
            <a:ext cx="12955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Cyst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27" y="1060410"/>
            <a:ext cx="3421912" cy="341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05400" y="4483656"/>
            <a:ext cx="2877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Trophozite</a:t>
            </a:r>
          </a:p>
        </p:txBody>
      </p:sp>
      <p:sp>
        <p:nvSpPr>
          <p:cNvPr id="9" name="Rectangle 8"/>
          <p:cNvSpPr/>
          <p:nvPr/>
        </p:nvSpPr>
        <p:spPr>
          <a:xfrm>
            <a:off x="1864756" y="5160981"/>
            <a:ext cx="5324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Found in feces of many animal species</a:t>
            </a:r>
            <a:endParaRPr lang="en-US" sz="4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46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179" y="-40341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i="1" dirty="0" smtClean="0"/>
              <a:t>Isospora-</a:t>
            </a:r>
            <a:r>
              <a:rPr lang="en-US" sz="4000" dirty="0" smtClean="0"/>
              <a:t> dog and cat protozoa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3" y="914400"/>
            <a:ext cx="1752600" cy="14613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018" y="2375723"/>
            <a:ext cx="136127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Oocyst</a:t>
            </a: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Feces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"/>
          <a:stretch/>
        </p:blipFill>
        <p:spPr bwMode="auto">
          <a:xfrm>
            <a:off x="5334000" y="864994"/>
            <a:ext cx="2496427" cy="215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410140" y="2778284"/>
            <a:ext cx="37714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Sporulated oocyst</a:t>
            </a: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environment</a:t>
            </a:r>
            <a:endParaRPr lang="en-US" sz="28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31014" y="4778299"/>
            <a:ext cx="50905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merogony, gamogony, syngamy in intestinal 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epithelial cells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86000" y="5334001"/>
            <a:ext cx="838200" cy="84792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581400" y="4778299"/>
            <a:ext cx="1600200" cy="33996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tcraig\Desktop\Isospora sp. 2 400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879" y="864994"/>
            <a:ext cx="1981200" cy="186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63791" y="3059494"/>
            <a:ext cx="3929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Sporulated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oocyst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eaten by  dog  or cat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tcraig\Documents\protozoa immages\Apicomplexa\coccidia 7 day pup\Coccidia 7 day pup X250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8348"/>
            <a:ext cx="4382175" cy="302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Got parasites what should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3733800"/>
          </a:xfrm>
        </p:spPr>
        <p:txBody>
          <a:bodyPr>
            <a:normAutofit fontScale="32500" lnSpcReduction="20000"/>
          </a:bodyPr>
          <a:lstStyle/>
          <a:p>
            <a:r>
              <a:rPr lang="en-US" sz="12800" dirty="0" smtClean="0"/>
              <a:t>KILLUM  ALL!</a:t>
            </a:r>
          </a:p>
          <a:p>
            <a:r>
              <a:rPr lang="en-US" sz="8000" dirty="0" smtClean="0">
                <a:solidFill>
                  <a:srgbClr val="FFFF00"/>
                </a:solidFill>
              </a:rPr>
              <a:t>Maybe not?</a:t>
            </a:r>
          </a:p>
          <a:p>
            <a:r>
              <a:rPr lang="en-US" sz="8000" b="1" dirty="0" smtClean="0"/>
              <a:t>Control disease,  live with the enemy</a:t>
            </a:r>
          </a:p>
          <a:p>
            <a:r>
              <a:rPr lang="en-US" sz="8000" dirty="0" smtClean="0"/>
              <a:t>Parasites like bacteria  evolve to become resistant to the agents  that were very effective against them</a:t>
            </a:r>
          </a:p>
          <a:p>
            <a:r>
              <a:rPr lang="en-US" sz="8000" dirty="0" smtClean="0"/>
              <a:t>Parasites stimulate a protective immune response if  no exposure no protection </a:t>
            </a:r>
          </a:p>
        </p:txBody>
      </p:sp>
    </p:spTree>
    <p:extLst>
      <p:ext uri="{BB962C8B-B14F-4D97-AF65-F5344CB8AC3E}">
        <p14:creationId xmlns:p14="http://schemas.microsoft.com/office/powerpoint/2010/main" val="2145474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anthelmintics or pesticides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b="1" dirty="0"/>
              <a:t>Treat them what needs it   </a:t>
            </a:r>
            <a:endParaRPr lang="en-US" sz="2400" b="1" dirty="0" smtClean="0"/>
          </a:p>
          <a:p>
            <a:r>
              <a:rPr lang="en-US" sz="2600" b="1" dirty="0" smtClean="0"/>
              <a:t>A. </a:t>
            </a:r>
            <a:r>
              <a:rPr lang="en-US" sz="2600" dirty="0" smtClean="0"/>
              <a:t>Sick animals: </a:t>
            </a:r>
            <a:r>
              <a:rPr lang="en-US" sz="2600" dirty="0"/>
              <a:t>Disease may be clinical or economic</a:t>
            </a:r>
            <a:r>
              <a:rPr lang="en-US" sz="2600" dirty="0" smtClean="0"/>
              <a:t>                                                                                                   </a:t>
            </a:r>
            <a:r>
              <a:rPr lang="en-US" sz="2600" b="1" dirty="0" smtClean="0"/>
              <a:t>B.  </a:t>
            </a:r>
            <a:r>
              <a:rPr lang="en-US" sz="2600" dirty="0" smtClean="0"/>
              <a:t>At </a:t>
            </a:r>
            <a:r>
              <a:rPr lang="en-US" sz="2600" dirty="0"/>
              <a:t>risk </a:t>
            </a:r>
            <a:r>
              <a:rPr lang="en-US" sz="2600" dirty="0" smtClean="0"/>
              <a:t>animals </a:t>
            </a:r>
            <a:r>
              <a:rPr lang="en-US" sz="2600" dirty="0" err="1" smtClean="0"/>
              <a:t>ie</a:t>
            </a:r>
            <a:r>
              <a:rPr lang="en-US" sz="2600" dirty="0" smtClean="0"/>
              <a:t>. young </a:t>
            </a:r>
            <a:r>
              <a:rPr lang="en-US" sz="2600" dirty="0"/>
              <a:t>animals  weaning  or making a living from pasture   </a:t>
            </a:r>
            <a:r>
              <a:rPr lang="en-US" sz="2600" dirty="0" smtClean="0"/>
              <a:t>                                                                          </a:t>
            </a:r>
            <a:r>
              <a:rPr lang="en-US" sz="2600" b="1" dirty="0" smtClean="0"/>
              <a:t>C.</a:t>
            </a:r>
            <a:r>
              <a:rPr lang="en-US" sz="2600" dirty="0" smtClean="0"/>
              <a:t>  Those animals under </a:t>
            </a:r>
            <a:r>
              <a:rPr lang="en-US" sz="2600" dirty="0"/>
              <a:t>stress </a:t>
            </a:r>
            <a:r>
              <a:rPr lang="en-US" sz="2600" dirty="0" err="1"/>
              <a:t>ie</a:t>
            </a:r>
            <a:r>
              <a:rPr lang="en-US" sz="2600" dirty="0"/>
              <a:t>. First calf </a:t>
            </a:r>
            <a:r>
              <a:rPr lang="en-US" sz="2600" dirty="0" smtClean="0"/>
              <a:t>heifers                                                </a:t>
            </a:r>
            <a:r>
              <a:rPr lang="en-US" sz="2600" b="1" dirty="0" smtClean="0"/>
              <a:t>D.  </a:t>
            </a:r>
            <a:r>
              <a:rPr lang="en-US" sz="2600" dirty="0" smtClean="0"/>
              <a:t>When </a:t>
            </a:r>
            <a:r>
              <a:rPr lang="en-US" sz="2600" dirty="0"/>
              <a:t>conditions are becoming suitable for </a:t>
            </a:r>
            <a:r>
              <a:rPr lang="en-US" sz="2600" dirty="0" smtClean="0"/>
              <a:t>transmission </a:t>
            </a:r>
            <a:r>
              <a:rPr lang="en-US" sz="2600" dirty="0" err="1" smtClean="0"/>
              <a:t>ie</a:t>
            </a:r>
            <a:r>
              <a:rPr lang="en-US" sz="2600" smtClean="0"/>
              <a:t>. high </a:t>
            </a:r>
            <a:r>
              <a:rPr lang="en-US" sz="2600" dirty="0"/>
              <a:t>exposure to parasites following wet warm weather conditions                                                                                                     </a:t>
            </a:r>
            <a:r>
              <a:rPr lang="en-US" sz="2600" b="1" dirty="0" smtClean="0"/>
              <a:t>E.</a:t>
            </a:r>
            <a:r>
              <a:rPr lang="en-US" sz="2600" dirty="0" smtClean="0"/>
              <a:t>  </a:t>
            </a:r>
            <a:r>
              <a:rPr lang="en-US" sz="2600" dirty="0"/>
              <a:t>Those with the most worms (20% of the herd has 80% of the worms)    </a:t>
            </a:r>
          </a:p>
          <a:p>
            <a:r>
              <a:rPr lang="en-US" sz="2600" b="1" dirty="0"/>
              <a:t>Make  sure the drug works </a:t>
            </a:r>
            <a:r>
              <a:rPr lang="en-US" sz="2600" b="1" dirty="0" smtClean="0"/>
              <a:t>where you are using </a:t>
            </a:r>
            <a:r>
              <a:rPr lang="en-US" sz="2600" b="1" dirty="0"/>
              <a:t>it </a:t>
            </a:r>
            <a:r>
              <a:rPr lang="en-US" sz="2600" b="1" dirty="0" smtClean="0"/>
              <a:t>(worms can’t read the label)</a:t>
            </a:r>
            <a:r>
              <a:rPr lang="en-US" sz="2400" b="1" dirty="0" smtClean="0"/>
              <a:t>                                       </a:t>
            </a:r>
            <a:endParaRPr lang="en-US" sz="2400" b="1" dirty="0"/>
          </a:p>
          <a:p>
            <a:r>
              <a:rPr lang="en-US" sz="800" b="1" dirty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012318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of Worm Numbers;  </a:t>
            </a:r>
            <a:br>
              <a:rPr lang="en-US" dirty="0"/>
            </a:br>
            <a:r>
              <a:rPr lang="en-US" dirty="0"/>
              <a:t>                </a:t>
            </a:r>
            <a:r>
              <a:rPr lang="en-US" dirty="0" smtClean="0"/>
              <a:t>Egg counts or </a:t>
            </a:r>
            <a:r>
              <a:rPr lang="en-US" dirty="0"/>
              <a:t>Anemia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Count the number of eggs in a portion of feces expressed in eggs / gram feces &gt; 2,000 treat</a:t>
            </a:r>
          </a:p>
          <a:p>
            <a:r>
              <a:rPr lang="en-US" sz="2400" dirty="0" smtClean="0"/>
              <a:t>Anemia:  Associated </a:t>
            </a:r>
            <a:r>
              <a:rPr lang="en-US" sz="2400" dirty="0"/>
              <a:t>with numbers and persistence of infection with </a:t>
            </a:r>
            <a:r>
              <a:rPr lang="en-US" sz="2400" i="1" dirty="0"/>
              <a:t>Haemonchus</a:t>
            </a:r>
            <a:endParaRPr lang="en-US" sz="2400" dirty="0"/>
          </a:p>
          <a:p>
            <a:r>
              <a:rPr lang="en-US" sz="2400" dirty="0"/>
              <a:t>Proportion of erythrocytes (red blood cells) in blood</a:t>
            </a:r>
          </a:p>
          <a:p>
            <a:r>
              <a:rPr lang="en-US" sz="2400" dirty="0"/>
              <a:t>Color of mucous membranes: pink or white</a:t>
            </a:r>
          </a:p>
          <a:p>
            <a:r>
              <a:rPr lang="en-US" sz="2400" dirty="0"/>
              <a:t>               guess?</a:t>
            </a:r>
          </a:p>
          <a:p>
            <a:r>
              <a:rPr lang="en-US" sz="2400" dirty="0"/>
              <a:t>               FAMACHA color chart </a:t>
            </a:r>
          </a:p>
          <a:p>
            <a:endParaRPr lang="en-US" b="1" i="1" dirty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Selective Treatment</a:t>
            </a:r>
            <a:br>
              <a:rPr lang="en-US"/>
            </a:br>
            <a:r>
              <a:rPr lang="en-US"/>
              <a:t>FAMACHA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8" name="Picture 4" descr="E:\USDA images\USDA slides_36_000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4724400" cy="39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E:\USDA images\USDA slides_36_00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76396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USDA images\USDA slides_36_0003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68147"/>
            <a:ext cx="1785938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Use of anthelmintic combinations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Widely used in some countries has been used in US to some success</a:t>
            </a:r>
          </a:p>
          <a:p>
            <a:pPr>
              <a:lnSpc>
                <a:spcPct val="90000"/>
              </a:lnSpc>
            </a:pPr>
            <a:r>
              <a:rPr lang="en-US"/>
              <a:t>Problem in Australia now uses combination of ivermectin, albendazole and levamisole</a:t>
            </a:r>
          </a:p>
          <a:p>
            <a:pPr>
              <a:lnSpc>
                <a:spcPct val="90000"/>
              </a:lnSpc>
            </a:pPr>
            <a:r>
              <a:rPr lang="en-US"/>
              <a:t>Will fail unless 100% effective; We have succeeded in producing </a:t>
            </a:r>
            <a:r>
              <a:rPr lang="en-US" b="1"/>
              <a:t>super Super worms</a:t>
            </a:r>
            <a:r>
              <a:rPr lang="en-US"/>
              <a:t> on some farms </a:t>
            </a:r>
          </a:p>
          <a:p>
            <a:pPr>
              <a:lnSpc>
                <a:spcPct val="90000"/>
              </a:lnSpc>
            </a:pPr>
            <a:r>
              <a:rPr lang="en-US"/>
              <a:t>Super worms are more widely available than refugia worms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304800"/>
            <a:ext cx="8637588" cy="1431925"/>
          </a:xfrm>
        </p:spPr>
        <p:txBody>
          <a:bodyPr/>
          <a:lstStyle/>
          <a:p>
            <a:pPr eaLnBrk="1" hangingPunct="1"/>
            <a:r>
              <a:rPr lang="en-US" b="1" smtClean="0"/>
              <a:t>Arthropods</a:t>
            </a:r>
            <a:br>
              <a:rPr lang="en-US" b="1" smtClean="0"/>
            </a:br>
            <a:endParaRPr lang="en-US" b="1" smtClean="0"/>
          </a:p>
        </p:txBody>
      </p:sp>
      <p:pic>
        <p:nvPicPr>
          <p:cNvPr id="7171" name="Picture 3" descr="kitten Jun 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950913"/>
            <a:ext cx="32607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15aa- Cheyletiella  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431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IMAG07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47850"/>
            <a:ext cx="3482975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ST-Ornith3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4335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4b Sand Fly Easterwo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113088"/>
            <a:ext cx="2884487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2138"/>
            <a:ext cx="2728913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Leptopsylla segnis (x100 ma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538"/>
            <a:ext cx="2732088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Glossina - VTP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0"/>
            <a:ext cx="30956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2" descr="Cochliomyia hominovorax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81940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143000" y="685800"/>
            <a:ext cx="6705600" cy="990600"/>
          </a:xfrm>
        </p:spPr>
        <p:txBody>
          <a:bodyPr>
            <a:normAutofit fontScale="90000"/>
          </a:bodyPr>
          <a:lstStyle/>
          <a:p>
            <a:r>
              <a:rPr lang="en-US" sz="3600"/>
              <a:t>Management procedures to stop, reduce or remove resistant worms from a farm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Strategic treatment with effective anthelmintic in winter (lambing or kidding)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Use dry lots, annual pastures, crop (hay) aftermath for susceptible animals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Have resistant animals harvest pastures after susceptible animals, do not treat these animals as the survivor worms will become the refugia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</a:t>
            </a:r>
            <a:r>
              <a:rPr lang="en-US" sz="4400" dirty="0"/>
              <a:t>BOVINE BABESIOSIS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26587"/>
            <a:ext cx="71628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first dean of the College of Veterinary Medicine  Dr. Mark Francis came to Texas because of  a tick transmitted parasitic disease "Texas </a:t>
            </a:r>
            <a:r>
              <a:rPr lang="en-US" sz="2400" dirty="0"/>
              <a:t>Cattle </a:t>
            </a:r>
            <a:r>
              <a:rPr lang="en-US" sz="2400" dirty="0" smtClean="0"/>
              <a:t>Fever"</a:t>
            </a:r>
            <a:endParaRPr lang="en-US" sz="2400" dirty="0"/>
          </a:p>
        </p:txBody>
      </p:sp>
      <p:pic>
        <p:nvPicPr>
          <p:cNvPr id="5" name="Picture 6" descr="15_B_bigem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04" y="4487815"/>
            <a:ext cx="3359467" cy="22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Booph4a-f&amp;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04" y="2110611"/>
            <a:ext cx="3158277" cy="236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29000" y="4038600"/>
            <a:ext cx="5052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</a:t>
            </a:r>
            <a:endParaRPr lang="en-US" sz="2400" dirty="0"/>
          </a:p>
          <a:p>
            <a:r>
              <a:rPr lang="en-US" dirty="0"/>
              <a:t>     </a:t>
            </a:r>
          </a:p>
          <a:p>
            <a:endParaRPr lang="en-US" dirty="0"/>
          </a:p>
        </p:txBody>
      </p:sp>
      <p:pic>
        <p:nvPicPr>
          <p:cNvPr id="10" name="Picture 2" descr="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19" y="2110611"/>
            <a:ext cx="3345003" cy="250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E22b- B bigemina-icteric orga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81" y="4257702"/>
            <a:ext cx="3345003" cy="250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2477869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Babesia bigemina</a:t>
            </a:r>
          </a:p>
          <a:p>
            <a:r>
              <a:rPr lang="en-US" dirty="0" smtClean="0"/>
              <a:t>             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21409" y="2857500"/>
            <a:ext cx="432982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4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Fever Tick Control</a:t>
            </a:r>
            <a:br>
              <a:rPr lang="en-US" sz="3400" smtClean="0"/>
            </a:br>
            <a:endParaRPr lang="en-US" sz="1700" i="1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720" y="1175266"/>
            <a:ext cx="51816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Dr. Francis showed killing ticks prevented transmission</a:t>
            </a:r>
          </a:p>
          <a:p>
            <a:r>
              <a:rPr lang="en-US" dirty="0" smtClean="0"/>
              <a:t>Dipping cattle every </a:t>
            </a:r>
            <a:r>
              <a:rPr lang="en-US" dirty="0"/>
              <a:t>two </a:t>
            </a:r>
            <a:r>
              <a:rPr lang="en-US" dirty="0" smtClean="0"/>
              <a:t>weeks eradicated ticks by 1940's:  </a:t>
            </a:r>
            <a:r>
              <a:rPr lang="en-US" sz="2400" b="1" dirty="0" smtClean="0"/>
              <a:t>they are back!</a:t>
            </a:r>
            <a:endParaRPr lang="en-US" sz="2400" b="1" dirty="0"/>
          </a:p>
          <a:p>
            <a:pPr eaLnBrk="1" hangingPunct="1"/>
            <a:endParaRPr lang="en-US" dirty="0" smtClean="0"/>
          </a:p>
        </p:txBody>
      </p:sp>
      <p:pic>
        <p:nvPicPr>
          <p:cNvPr id="5124" name="Picture 4" descr="k5442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20" y="457200"/>
            <a:ext cx="3632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4" descr="fever_ticks_8-5x11_0623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61208"/>
            <a:ext cx="3165475" cy="409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3048000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Situation 2012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0"/>
            <a:ext cx="8637588" cy="762000"/>
          </a:xfrm>
        </p:spPr>
        <p:txBody>
          <a:bodyPr/>
          <a:lstStyle/>
          <a:p>
            <a:pPr eaLnBrk="1" hangingPunct="1"/>
            <a:r>
              <a:rPr lang="en-US" b="1" smtClean="0"/>
              <a:t>Helminths</a:t>
            </a:r>
          </a:p>
        </p:txBody>
      </p:sp>
      <p:pic>
        <p:nvPicPr>
          <p:cNvPr id="8195" name="Picture 3" descr="Pnn-17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16413"/>
            <a:ext cx="3810000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Taenia stained sco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41813"/>
            <a:ext cx="3352800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Spirometra-pleur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3" y="1752599"/>
            <a:ext cx="3469217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Moniezia expan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635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ost ost m1 X250ntitled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3536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 descr="Pnn-0704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28194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Pnn-0718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65" y="2356643"/>
            <a:ext cx="29718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IMAG027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"/>
            <a:ext cx="314805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 descr="Trichuris egg-1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0"/>
            <a:ext cx="3154362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6096000"/>
            <a:ext cx="8637588" cy="762000"/>
          </a:xfrm>
        </p:spPr>
        <p:txBody>
          <a:bodyPr/>
          <a:lstStyle/>
          <a:p>
            <a:pPr eaLnBrk="1" hangingPunct="1"/>
            <a:r>
              <a:rPr lang="en-US" b="1" smtClean="0"/>
              <a:t>Protozoa</a:t>
            </a:r>
          </a:p>
        </p:txBody>
      </p:sp>
      <p:pic>
        <p:nvPicPr>
          <p:cNvPr id="6147" name="Picture 3" descr="Imag0115b-Tbruc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7213"/>
            <a:ext cx="5013325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E-pheasant-1a-400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0"/>
            <a:ext cx="41148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ecum 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41910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cab3b-cult-cr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514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leishcat1a-no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0"/>
            <a:ext cx="24828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Parasites live on or in a host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3733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C000"/>
                </a:solidFill>
              </a:rPr>
              <a:t>host</a:t>
            </a:r>
            <a:r>
              <a:rPr lang="en-US" sz="2400" dirty="0" smtClean="0"/>
              <a:t> is a animal that provides a living for a parasite:  the host could be a pig, a person or poultry</a:t>
            </a:r>
          </a:p>
          <a:p>
            <a:r>
              <a:rPr lang="en-US" sz="2400" dirty="0" smtClean="0"/>
              <a:t>Parasites are specific : which species of host,  where in or on the body they live, how they make a living, what kind of damage they do</a:t>
            </a:r>
          </a:p>
          <a:p>
            <a:r>
              <a:rPr lang="en-US" sz="2400" dirty="0" smtClean="0"/>
              <a:t>Hosts  may tolerate parasites, become resistant to,  co-exist with, or suffer from and even die because of them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Infection with parasites does not mean disease!</a:t>
            </a:r>
          </a:p>
          <a:p>
            <a:r>
              <a:rPr lang="en-US" sz="2400" dirty="0" smtClean="0"/>
              <a:t>Disease occurs with excessive numbers of parasites</a:t>
            </a:r>
          </a:p>
          <a:p>
            <a:r>
              <a:rPr lang="en-US" sz="2400" dirty="0" smtClean="0"/>
              <a:t>The numbers required to cause disease varies with host,  parasite, and environment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374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7818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Life cycles : the essence of parasitology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steps from one generation to the next:</a:t>
            </a:r>
          </a:p>
          <a:p>
            <a:r>
              <a:rPr lang="en-US" sz="2800" dirty="0" smtClean="0"/>
              <a:t>Where?</a:t>
            </a:r>
          </a:p>
          <a:p>
            <a:r>
              <a:rPr lang="en-US" sz="2800" dirty="0" smtClean="0"/>
              <a:t>What do they look like?</a:t>
            </a:r>
          </a:p>
          <a:p>
            <a:r>
              <a:rPr lang="en-US" sz="2800" dirty="0" smtClean="0"/>
              <a:t>What do they do? How they make a living and what happens to the host</a:t>
            </a:r>
          </a:p>
          <a:p>
            <a:r>
              <a:rPr lang="en-US" sz="2800" dirty="0" smtClean="0"/>
              <a:t>How do they survive? Inside and away from the host </a:t>
            </a:r>
          </a:p>
          <a:p>
            <a:r>
              <a:rPr lang="en-US" sz="2800" dirty="0" smtClean="0"/>
              <a:t>What can we do to prevent disease?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821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How do we know if  there  are parasites present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Look for parasites</a:t>
            </a:r>
            <a:r>
              <a:rPr lang="en-US" sz="2400" dirty="0" smtClean="0"/>
              <a:t>: </a:t>
            </a:r>
          </a:p>
          <a:p>
            <a:r>
              <a:rPr lang="en-US" dirty="0" smtClean="0"/>
              <a:t>Ectoparasites may be readily seen or you may have to scrape the skin </a:t>
            </a:r>
          </a:p>
          <a:p>
            <a:r>
              <a:rPr lang="en-US" dirty="0" smtClean="0"/>
              <a:t>Internal parasites release their reproductive products into the blood, urine or feces;  Microscopic evaluation  after separation of parasitic reproductive products from host</a:t>
            </a:r>
          </a:p>
          <a:p>
            <a:r>
              <a:rPr lang="en-US" dirty="0" smtClean="0"/>
              <a:t>Postmortem examination  looking in specific tissues for presence of parasites</a:t>
            </a:r>
          </a:p>
          <a:p>
            <a:r>
              <a:rPr lang="en-US" b="1" dirty="0" smtClean="0"/>
              <a:t>Evidence of past or present infection:</a:t>
            </a:r>
          </a:p>
          <a:p>
            <a:r>
              <a:rPr lang="en-US" dirty="0" smtClean="0"/>
              <a:t>Looking for antibodies, changes in serum chemistry,  parasite secretions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16829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702</TotalTime>
  <Words>1388</Words>
  <Application>Microsoft Office PowerPoint</Application>
  <PresentationFormat>On-screen Show (4:3)</PresentationFormat>
  <Paragraphs>242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Urban Pop</vt:lpstr>
      <vt:lpstr>     Parasites critters in or      critters</vt:lpstr>
      <vt:lpstr>Parasites,  so what?</vt:lpstr>
      <vt:lpstr>Who are parasites?   Eukaryotic organisms that live in or on a host and may cause disease</vt:lpstr>
      <vt:lpstr>Arthropods </vt:lpstr>
      <vt:lpstr>Helminths</vt:lpstr>
      <vt:lpstr>Protozoa</vt:lpstr>
      <vt:lpstr>Parasites live on or in a host</vt:lpstr>
      <vt:lpstr>Life cycles : the essence of parasitology</vt:lpstr>
      <vt:lpstr>How do we know if  there  are parasites present</vt:lpstr>
      <vt:lpstr>For diagnosis of parasites you need       to answer three things</vt:lpstr>
      <vt:lpstr>Ixodidae- hard tick Amblyomma americana</vt:lpstr>
      <vt:lpstr>Argasidae – soft ticks</vt:lpstr>
      <vt:lpstr>OTOBIUS MEGNINI  nymphs</vt:lpstr>
      <vt:lpstr>Otodectes - ear mite</vt:lpstr>
      <vt:lpstr>Sarcoptes scabei - mite</vt:lpstr>
      <vt:lpstr> demodex canis - mite</vt:lpstr>
      <vt:lpstr>PowerPoint Presentation</vt:lpstr>
      <vt:lpstr>Pasture flies: Haematobia irritans (horn fly)</vt:lpstr>
      <vt:lpstr>Gasterophilus intestinalis-  bot fly of horse</vt:lpstr>
      <vt:lpstr>Ctenocephalides felis- cat flea</vt:lpstr>
      <vt:lpstr>Anoplura – sucking lice</vt:lpstr>
      <vt:lpstr>Mallophaga - chewing lice</vt:lpstr>
      <vt:lpstr>PowerPoint Presentation</vt:lpstr>
      <vt:lpstr>Strongylus  vulgaris –  large strongyle of the horse</vt:lpstr>
      <vt:lpstr>Stephanurus dentatus - kidney worm of swine</vt:lpstr>
      <vt:lpstr>Strongyloides westeri intestinal threadworms of horse</vt:lpstr>
      <vt:lpstr>Dirofilaria immitis-heartworm of dogs</vt:lpstr>
      <vt:lpstr>Toxocara canis-  round worm of dogs</vt:lpstr>
      <vt:lpstr>Trichuris  vulpis- whipworm</vt:lpstr>
      <vt:lpstr>Dipylidium caninum- tapeworm dog and cat</vt:lpstr>
      <vt:lpstr>Taenia pisiformis- dog tapeworm</vt:lpstr>
      <vt:lpstr>Fasciola hepatica - liver fluke of cattle and sheep</vt:lpstr>
      <vt:lpstr>Giardia intestinalis</vt:lpstr>
      <vt:lpstr>Isospora- dog and cat protozoa</vt:lpstr>
      <vt:lpstr>Got parasites what should we do?</vt:lpstr>
      <vt:lpstr>Use of anthelmintics or pesticides</vt:lpstr>
      <vt:lpstr>Evaluation of Worm Numbers;                   Egg counts or Anemia</vt:lpstr>
      <vt:lpstr>Selective Treatment FAMACHA </vt:lpstr>
      <vt:lpstr>Use of anthelmintic combinations</vt:lpstr>
      <vt:lpstr>Management procedures to stop, reduce or remove resistant worms from a farm</vt:lpstr>
      <vt:lpstr>           BOVINE BABESIOSIS </vt:lpstr>
      <vt:lpstr>Fever Tick Control 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</dc:creator>
  <cp:lastModifiedBy>ADAM MARTIN</cp:lastModifiedBy>
  <cp:revision>95</cp:revision>
  <dcterms:created xsi:type="dcterms:W3CDTF">2013-02-18T22:06:37Z</dcterms:created>
  <dcterms:modified xsi:type="dcterms:W3CDTF">2016-09-15T13:11:20Z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5163701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